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</c:spPr>
          <c:invertIfNegative val="0"/>
          <c:dLbls>
            <c:dLbl>
              <c:idx val="15"/>
              <c:layout>
                <c:manualLayout>
                  <c:x val="1.4396727793812558E-3"/>
                  <c:y val="1.8079093900488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'[РЕЙТИНГ 4 кв 2022 г.xlsx]Лист1'!$B$7:$B$26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4 кв 2022 г.xlsx]Лист1'!$E$7:$E$26</c:f>
              <c:numCache>
                <c:formatCode>0.00</c:formatCode>
                <c:ptCount val="20"/>
                <c:pt idx="0">
                  <c:v>25.018018018018019</c:v>
                </c:pt>
                <c:pt idx="1">
                  <c:v>20.463461982270612</c:v>
                </c:pt>
                <c:pt idx="2">
                  <c:v>27.398441147947274</c:v>
                </c:pt>
                <c:pt idx="3">
                  <c:v>28.706446137974638</c:v>
                </c:pt>
                <c:pt idx="4">
                  <c:v>29.168742921857305</c:v>
                </c:pt>
                <c:pt idx="5">
                  <c:v>19.163212946516676</c:v>
                </c:pt>
                <c:pt idx="6">
                  <c:v>18.972746331236898</c:v>
                </c:pt>
                <c:pt idx="7">
                  <c:v>20.721843930820626</c:v>
                </c:pt>
                <c:pt idx="8">
                  <c:v>26.415498999142123</c:v>
                </c:pt>
                <c:pt idx="9">
                  <c:v>26.213679034421101</c:v>
                </c:pt>
                <c:pt idx="10">
                  <c:v>24.475987561902567</c:v>
                </c:pt>
                <c:pt idx="11">
                  <c:v>17.263271646629743</c:v>
                </c:pt>
                <c:pt idx="12">
                  <c:v>24.485305673424484</c:v>
                </c:pt>
                <c:pt idx="13">
                  <c:v>23.85662088950485</c:v>
                </c:pt>
                <c:pt idx="14">
                  <c:v>24.14068745003997</c:v>
                </c:pt>
                <c:pt idx="15">
                  <c:v>32.35791757049892</c:v>
                </c:pt>
                <c:pt idx="16">
                  <c:v>23.104056437389769</c:v>
                </c:pt>
                <c:pt idx="17">
                  <c:v>25.06025856402016</c:v>
                </c:pt>
                <c:pt idx="18">
                  <c:v>19.811871622554172</c:v>
                </c:pt>
                <c:pt idx="19">
                  <c:v>7.3618434318516268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31954816"/>
        <c:axId val="66558208"/>
      </c:barChart>
      <c:catAx>
        <c:axId val="3195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66558208"/>
        <c:crosses val="autoZero"/>
        <c:auto val="1"/>
        <c:lblAlgn val="ctr"/>
        <c:lblOffset val="100"/>
        <c:noMultiLvlLbl val="0"/>
      </c:catAx>
      <c:valAx>
        <c:axId val="66558208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1954816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4096977568283217E-17"/>
                  <c:y val="3.61045230791934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378698637568394E-3"/>
                  <c:y val="-2.31633094056014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936604616293801E-3"/>
                  <c:y val="-2.7315772275453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15540376730017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394885451950415E-3"/>
                  <c:y val="-3.02482584427253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4.55339468108655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2.1137779464313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5378698637568394E-3"/>
                  <c:y val="-3.08425302258904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6.771021092242987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446284679853499E-3"/>
                  <c:y val="6.596464598551686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6.21214516860091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5.643150027933255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5378698637568394E-3"/>
                  <c:y val="1.7241248458400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5378698637568394E-3"/>
                  <c:y val="8.900483825064035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1.90028354889373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1.1277582054626573E-16"/>
                  <c:y val="-2.26571377373009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"/>
                  <c:y val="-7.326313126521835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-7.9161791523047571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5.019553278731724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4 кв 2022 г.xlsx]Лист2'!$B$7:$B$26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4 кв 2022 г.xlsx]Лист2'!$E$7:$E$26</c:f>
              <c:numCache>
                <c:formatCode>0.00</c:formatCode>
                <c:ptCount val="20"/>
                <c:pt idx="0">
                  <c:v>13.93590205257472</c:v>
                </c:pt>
                <c:pt idx="1">
                  <c:v>15.675998407854582</c:v>
                </c:pt>
                <c:pt idx="2">
                  <c:v>10.225485055060304</c:v>
                </c:pt>
                <c:pt idx="3">
                  <c:v>2.1214931602133085</c:v>
                </c:pt>
                <c:pt idx="4">
                  <c:v>9.0852616865972973</c:v>
                </c:pt>
                <c:pt idx="5">
                  <c:v>25.334706488156538</c:v>
                </c:pt>
                <c:pt idx="6">
                  <c:v>16.653512233622731</c:v>
                </c:pt>
                <c:pt idx="7">
                  <c:v>12.357297130515272</c:v>
                </c:pt>
                <c:pt idx="8">
                  <c:v>16.481732070365361</c:v>
                </c:pt>
                <c:pt idx="9">
                  <c:v>47.783083219645292</c:v>
                </c:pt>
                <c:pt idx="10">
                  <c:v>4.4347723797200329</c:v>
                </c:pt>
                <c:pt idx="11">
                  <c:v>10.7981220657277</c:v>
                </c:pt>
                <c:pt idx="12">
                  <c:v>9.6437740693196403</c:v>
                </c:pt>
                <c:pt idx="13">
                  <c:v>8.9780829152363353</c:v>
                </c:pt>
                <c:pt idx="14">
                  <c:v>22.475165562913908</c:v>
                </c:pt>
                <c:pt idx="15">
                  <c:v>26.426225112287995</c:v>
                </c:pt>
                <c:pt idx="16">
                  <c:v>10.89058524173028</c:v>
                </c:pt>
                <c:pt idx="17">
                  <c:v>16.569513261439813</c:v>
                </c:pt>
                <c:pt idx="18">
                  <c:v>22.646160441562618</c:v>
                </c:pt>
                <c:pt idx="19">
                  <c:v>11.736938721990734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33803264"/>
        <c:axId val="41746816"/>
      </c:barChart>
      <c:catAx>
        <c:axId val="33803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1746816"/>
        <c:crosses val="autoZero"/>
        <c:auto val="1"/>
        <c:lblAlgn val="ctr"/>
        <c:lblOffset val="100"/>
        <c:noMultiLvlLbl val="0"/>
      </c:catAx>
      <c:valAx>
        <c:axId val="4174681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3803264"/>
        <c:crosses val="autoZero"/>
        <c:crossBetween val="between"/>
      </c:valAx>
      <c:spPr>
        <a:solidFill>
          <a:schemeClr val="tx2"/>
        </a:solidFill>
        <a:ln>
          <a:noFill/>
        </a:ln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</c:spPr>
          <c:invertIfNegative val="0"/>
          <c:dLbls>
            <c:dLbl>
              <c:idx val="1"/>
              <c:layout>
                <c:manualLayout>
                  <c:x val="0"/>
                  <c:y val="-1.457194899817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4286581663630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941413616483604E-3"/>
                  <c:y val="-2.4286581663630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812939210279447E-3"/>
                  <c:y val="-2.185792349726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8670511148934613E-3"/>
                  <c:y val="-2.4286581663630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9.7146326654523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-9.7146326654523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-2.4286581663630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1.4336384334747709E-3"/>
                  <c:y val="2.4286581663630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4 кв 2022 г.xlsx]Лист3'!$B$7:$B$26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4 кв 2022 г.xlsx]Лист3'!$E$7:$E$26</c:f>
              <c:numCache>
                <c:formatCode>0.00</c:formatCode>
                <c:ptCount val="20"/>
                <c:pt idx="0">
                  <c:v>3.4864864864864864</c:v>
                </c:pt>
                <c:pt idx="1">
                  <c:v>3.207851974532669</c:v>
                </c:pt>
                <c:pt idx="2">
                  <c:v>2.8016235049028411</c:v>
                </c:pt>
                <c:pt idx="3">
                  <c:v>0.60900529135744952</c:v>
                </c:pt>
                <c:pt idx="4">
                  <c:v>2.6500566251415627</c:v>
                </c:pt>
                <c:pt idx="5">
                  <c:v>4.8549437537004145</c:v>
                </c:pt>
                <c:pt idx="6">
                  <c:v>3.1596286313267448</c:v>
                </c:pt>
                <c:pt idx="7">
                  <c:v>2.5606598254531505</c:v>
                </c:pt>
                <c:pt idx="8">
                  <c:v>4.3537317700886469</c:v>
                </c:pt>
                <c:pt idx="9">
                  <c:v>12.525704067948146</c:v>
                </c:pt>
                <c:pt idx="10">
                  <c:v>1.0854543360589659</c:v>
                </c:pt>
                <c:pt idx="11">
                  <c:v>1.8641091449412401</c:v>
                </c:pt>
                <c:pt idx="12">
                  <c:v>2.3613075593273614</c:v>
                </c:pt>
                <c:pt idx="13">
                  <c:v>2.1418672042333378</c:v>
                </c:pt>
                <c:pt idx="14">
                  <c:v>5.4256594724220628</c:v>
                </c:pt>
                <c:pt idx="15">
                  <c:v>8.5509761388286343</c:v>
                </c:pt>
                <c:pt idx="16">
                  <c:v>2.5161669606114048</c:v>
                </c:pt>
                <c:pt idx="17">
                  <c:v>4.1523628661164267</c:v>
                </c:pt>
                <c:pt idx="18">
                  <c:v>4.4866282341200323</c:v>
                </c:pt>
                <c:pt idx="19">
                  <c:v>0.8640550524053251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42207104"/>
        <c:axId val="43239296"/>
      </c:barChart>
      <c:catAx>
        <c:axId val="42207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3239296"/>
        <c:crosses val="autoZero"/>
        <c:auto val="1"/>
        <c:lblAlgn val="ctr"/>
        <c:lblOffset val="100"/>
        <c:noMultiLvlLbl val="0"/>
      </c:catAx>
      <c:valAx>
        <c:axId val="4323929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2207104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</c:spPr>
          <c:invertIfNegative val="0"/>
          <c:dLbls>
            <c:dLbl>
              <c:idx val="1"/>
              <c:layout>
                <c:manualLayout>
                  <c:x val="-1.4697441025071289E-3"/>
                  <c:y val="2.334299456923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394882050142578E-3"/>
                  <c:y val="2.0749328505982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8530326695726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4697441025071289E-3"/>
                  <c:y val="1.0374664252991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tx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8.3246609011652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8.3246609011652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4 кв 2022 г.xlsx]Лист4'!$B$7:$B$26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4 кв 2022 г.xlsx]Лист4'!$E$7:$E$26</c:f>
              <c:numCache>
                <c:formatCode>0.00</c:formatCode>
                <c:ptCount val="20"/>
                <c:pt idx="0">
                  <c:v>1.6576576576576578</c:v>
                </c:pt>
                <c:pt idx="1">
                  <c:v>2.6499056514125137</c:v>
                </c:pt>
                <c:pt idx="2">
                  <c:v>2.6004813045508421</c:v>
                </c:pt>
                <c:pt idx="3">
                  <c:v>0.57239841592066298</c:v>
                </c:pt>
                <c:pt idx="4">
                  <c:v>1.9297848244620612</c:v>
                </c:pt>
                <c:pt idx="5">
                  <c:v>2.7892901782777448</c:v>
                </c:pt>
                <c:pt idx="6">
                  <c:v>2.4558250973345315</c:v>
                </c:pt>
                <c:pt idx="7">
                  <c:v>1.3778331894760398</c:v>
                </c:pt>
                <c:pt idx="8">
                  <c:v>3.5959393766085217</c:v>
                </c:pt>
                <c:pt idx="9">
                  <c:v>5.5699597675458197</c:v>
                </c:pt>
                <c:pt idx="10">
                  <c:v>0.90118622595876996</c:v>
                </c:pt>
                <c:pt idx="11">
                  <c:v>0.7294340132378766</c:v>
                </c:pt>
                <c:pt idx="12">
                  <c:v>2.2139713971397139</c:v>
                </c:pt>
                <c:pt idx="13">
                  <c:v>1.4741086052664734</c:v>
                </c:pt>
                <c:pt idx="14">
                  <c:v>3.692046362909672</c:v>
                </c:pt>
                <c:pt idx="15">
                  <c:v>5.0498915401301518</c:v>
                </c:pt>
                <c:pt idx="16">
                  <c:v>2.3574368018812466</c:v>
                </c:pt>
                <c:pt idx="17">
                  <c:v>2.2934774669490907</c:v>
                </c:pt>
                <c:pt idx="18">
                  <c:v>3.7328407172659812</c:v>
                </c:pt>
                <c:pt idx="19">
                  <c:v>0.45969959714612996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38880768"/>
        <c:axId val="38882304"/>
      </c:barChart>
      <c:catAx>
        <c:axId val="38880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38882304"/>
        <c:crosses val="autoZero"/>
        <c:auto val="1"/>
        <c:lblAlgn val="ctr"/>
        <c:lblOffset val="100"/>
        <c:noMultiLvlLbl val="0"/>
      </c:catAx>
      <c:valAx>
        <c:axId val="388823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38880768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2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868180402541776E-2"/>
          <c:y val="1.4931211346887383E-2"/>
          <c:w val="0.90117616712897108"/>
          <c:h val="0.638363834994764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ysClr val="window" lastClr="FFFFFF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-2.5613657749095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143897996357013E-3"/>
                  <c:y val="-0.128068512836969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2689429581825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4151543665460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1.707577183273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2767695776973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2767695776973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4571948998177973E-3"/>
                  <c:y val="-6.2611163386676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2.2767695776973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4571948998178506E-3"/>
                  <c:y val="-1.707577183273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3.6997505637581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1.138384788848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1.707577183273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2.2767695776973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4571948998178506E-3"/>
                  <c:y val="-1.7075771832730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4571948998178506E-3"/>
                  <c:y val="-1.4229809860608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-2.2767695776973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1473975578430962E-7"/>
                  <c:y val="-1.9921733804851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-1.9921733804851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-2.5613657749095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4 кв 2022 г.xlsx]Лист5'!$B$7:$B$26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4 кв 2022 г.xlsx]Лист5'!$E$7:$E$26</c:f>
              <c:numCache>
                <c:formatCode>0.00</c:formatCode>
                <c:ptCount val="20"/>
                <c:pt idx="0">
                  <c:v>47.545219638242891</c:v>
                </c:pt>
                <c:pt idx="1">
                  <c:v>82.606855691917062</c:v>
                </c:pt>
                <c:pt idx="2">
                  <c:v>92.820512820512818</c:v>
                </c:pt>
                <c:pt idx="3">
                  <c:v>93.989071038251367</c:v>
                </c:pt>
                <c:pt idx="4">
                  <c:v>72.820512820512818</c:v>
                </c:pt>
                <c:pt idx="5">
                  <c:v>57.452574525745263</c:v>
                </c:pt>
                <c:pt idx="6">
                  <c:v>77.725118483412331</c:v>
                </c:pt>
                <c:pt idx="7">
                  <c:v>53.807740324594256</c:v>
                </c:pt>
                <c:pt idx="8">
                  <c:v>82.594417077175692</c:v>
                </c:pt>
                <c:pt idx="9">
                  <c:v>44.468236973590294</c:v>
                </c:pt>
                <c:pt idx="10">
                  <c:v>83.023872679045098</c:v>
                </c:pt>
                <c:pt idx="11">
                  <c:v>39.130434782608695</c:v>
                </c:pt>
                <c:pt idx="12">
                  <c:v>93.760399334442596</c:v>
                </c:pt>
                <c:pt idx="13">
                  <c:v>68.82352941176471</c:v>
                </c:pt>
                <c:pt idx="14">
                  <c:v>68.047882136279924</c:v>
                </c:pt>
                <c:pt idx="15">
                  <c:v>59.056316590563164</c:v>
                </c:pt>
                <c:pt idx="16">
                  <c:v>93.691588785046733</c:v>
                </c:pt>
                <c:pt idx="17">
                  <c:v>55.233069481090588</c:v>
                </c:pt>
                <c:pt idx="18">
                  <c:v>83.199242782773311</c:v>
                </c:pt>
                <c:pt idx="19">
                  <c:v>53.202581926514405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overlap val="100"/>
        <c:axId val="38890496"/>
        <c:axId val="38897920"/>
      </c:barChart>
      <c:catAx>
        <c:axId val="38890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8897920"/>
        <c:crosses val="autoZero"/>
        <c:auto val="1"/>
        <c:lblAlgn val="ctr"/>
        <c:lblOffset val="100"/>
        <c:noMultiLvlLbl val="0"/>
      </c:catAx>
      <c:valAx>
        <c:axId val="3889792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8890496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4 кв 2022 г.xlsx]Лист6'!$B$7:$B$26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4 кв 2022 г.xlsx]Лист6'!$D$7:$D$26</c:f>
              <c:numCache>
                <c:formatCode>General</c:formatCode>
                <c:ptCount val="2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1.5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1.5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2.5</c:v>
                </c:pt>
                <c:pt idx="18">
                  <c:v>5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"/>
        <c:overlap val="100"/>
        <c:axId val="83582976"/>
        <c:axId val="83585664"/>
      </c:barChart>
      <c:catAx>
        <c:axId val="83582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83585664"/>
        <c:crosses val="autoZero"/>
        <c:auto val="1"/>
        <c:lblAlgn val="ctr"/>
        <c:lblOffset val="100"/>
        <c:noMultiLvlLbl val="0"/>
      </c:catAx>
      <c:valAx>
        <c:axId val="83585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bg1"/>
                </a:solidFill>
              </a:defRPr>
            </a:pPr>
            <a:endParaRPr lang="ru-RU"/>
          </a:p>
        </c:txPr>
        <c:crossAx val="83582976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5930427641754315E-3"/>
                  <c:y val="-2.8235294117646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58823529411764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769284086809931E-17"/>
                  <c:y val="-2.35294117647059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8235294117647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58823529411765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3.05882352941176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965213820877574E-3"/>
                  <c:y val="-2.58823529411763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2965213820877097E-3"/>
                  <c:y val="-3.52941176470588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2.8235294117647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3.76470588235294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3.29411764705882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2.8235294117647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9.5077136347239723E-17"/>
                  <c:y val="-3.76470588235294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2965213820878049E-3"/>
                  <c:y val="-3.29411764705882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2965213820877097E-3"/>
                  <c:y val="-3.76470588235293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2965213820877097E-3"/>
                  <c:y val="-2.8235294117647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4 кв 2022 г.xlsx]Лист7'!$B$7:$B$26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4 кв 2022 г.xlsx]Лист7'!$K$7:$K$26</c:f>
              <c:numCache>
                <c:formatCode>0</c:formatCode>
                <c:ptCount val="20"/>
                <c:pt idx="0">
                  <c:v>54</c:v>
                </c:pt>
                <c:pt idx="1">
                  <c:v>83</c:v>
                </c:pt>
                <c:pt idx="2">
                  <c:v>28</c:v>
                </c:pt>
                <c:pt idx="3">
                  <c:v>39</c:v>
                </c:pt>
                <c:pt idx="4">
                  <c:v>74</c:v>
                </c:pt>
                <c:pt idx="5">
                  <c:v>45</c:v>
                </c:pt>
                <c:pt idx="6">
                  <c:v>2054</c:v>
                </c:pt>
                <c:pt idx="7">
                  <c:v>26</c:v>
                </c:pt>
                <c:pt idx="8">
                  <c:v>214</c:v>
                </c:pt>
                <c:pt idx="9">
                  <c:v>65</c:v>
                </c:pt>
                <c:pt idx="10">
                  <c:v>36</c:v>
                </c:pt>
                <c:pt idx="11">
                  <c:v>77</c:v>
                </c:pt>
                <c:pt idx="12">
                  <c:v>116</c:v>
                </c:pt>
                <c:pt idx="13">
                  <c:v>55</c:v>
                </c:pt>
                <c:pt idx="14">
                  <c:v>92</c:v>
                </c:pt>
                <c:pt idx="15">
                  <c:v>37</c:v>
                </c:pt>
                <c:pt idx="16">
                  <c:v>63</c:v>
                </c:pt>
                <c:pt idx="17">
                  <c:v>32</c:v>
                </c:pt>
                <c:pt idx="18">
                  <c:v>542</c:v>
                </c:pt>
                <c:pt idx="19">
                  <c:v>2178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"/>
        <c:overlap val="100"/>
        <c:axId val="89946368"/>
        <c:axId val="90128384"/>
      </c:barChart>
      <c:catAx>
        <c:axId val="8994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90128384"/>
        <c:crosses val="autoZero"/>
        <c:auto val="1"/>
        <c:lblAlgn val="ctr"/>
        <c:lblOffset val="100"/>
        <c:noMultiLvlLbl val="0"/>
      </c:catAx>
      <c:valAx>
        <c:axId val="901283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89946368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2"/>
    </a:solidFill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solidFill>
          <a:schemeClr val="tx2"/>
        </a:solidFill>
      </c:spPr>
    </c:sideWall>
    <c:backWall>
      <c:thickness val="0"/>
      <c:spPr>
        <a:solidFill>
          <a:schemeClr val="tx2"/>
        </a:solidFill>
      </c:spPr>
    </c:backWall>
    <c:plotArea>
      <c:layout>
        <c:manualLayout>
          <c:layoutTarget val="inner"/>
          <c:xMode val="edge"/>
          <c:yMode val="edge"/>
          <c:x val="5.9692277746857543E-2"/>
          <c:y val="3.3453915986308293E-2"/>
          <c:w val="0.92331274349686587"/>
          <c:h val="0.6630749691623329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effectLst/>
            </c:spPr>
            <c:txPr>
              <a:bodyPr rot="0" vert="horz"/>
              <a:lstStyle/>
              <a:p>
                <a:pPr>
                  <a:defRPr b="1">
                    <a:ln w="9000" cmpd="sng">
                      <a:noFill/>
                      <a:prstDash val="solid"/>
                    </a:ln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4 кв 2022 г.xlsx]лист 8'!$B$4:$B$23</c:f>
              <c:strCache>
                <c:ptCount val="20"/>
                <c:pt idx="0">
                  <c:v>г.Елец </c:v>
                </c:pt>
                <c:pt idx="1">
                  <c:v>Измалковский район </c:v>
                </c:pt>
                <c:pt idx="2">
                  <c:v>Усманский район </c:v>
                </c:pt>
                <c:pt idx="3">
                  <c:v>Краснинский район </c:v>
                </c:pt>
                <c:pt idx="4">
                  <c:v>Тербунский район </c:v>
                </c:pt>
                <c:pt idx="5">
                  <c:v>Грязинский район </c:v>
                </c:pt>
                <c:pt idx="6">
                  <c:v>Долгоруковский район </c:v>
                </c:pt>
                <c:pt idx="7">
                  <c:v>Елецкий район </c:v>
                </c:pt>
                <c:pt idx="8">
                  <c:v>Липецкий район</c:v>
                </c:pt>
                <c:pt idx="9">
                  <c:v>Данковский район </c:v>
                </c:pt>
                <c:pt idx="10">
                  <c:v>Чаплыгинский район</c:v>
                </c:pt>
                <c:pt idx="11">
                  <c:v>Добровский район </c:v>
                </c:pt>
                <c:pt idx="12">
                  <c:v>Хлевенский район</c:v>
                </c:pt>
                <c:pt idx="13">
                  <c:v>Воловский район </c:v>
                </c:pt>
                <c:pt idx="14">
                  <c:v>г. Липецк</c:v>
                </c:pt>
                <c:pt idx="15">
                  <c:v>Добринский район </c:v>
                </c:pt>
                <c:pt idx="16">
                  <c:v>Становлянский район </c:v>
                </c:pt>
                <c:pt idx="17">
                  <c:v>Лев-Толстовский район</c:v>
                </c:pt>
                <c:pt idx="18">
                  <c:v>Лебедянский район </c:v>
                </c:pt>
                <c:pt idx="19">
                  <c:v>Задонский район </c:v>
                </c:pt>
              </c:strCache>
            </c:strRef>
          </c:cat>
          <c:val>
            <c:numRef>
              <c:f>'[РЕЙТИНГ 4 кв 2022 г.xlsx]лист 8'!$C$4:$C$23</c:f>
              <c:numCache>
                <c:formatCode>0.0</c:formatCode>
                <c:ptCount val="20"/>
                <c:pt idx="0">
                  <c:v>109</c:v>
                </c:pt>
                <c:pt idx="1">
                  <c:v>108</c:v>
                </c:pt>
                <c:pt idx="2">
                  <c:v>100.5</c:v>
                </c:pt>
                <c:pt idx="3">
                  <c:v>96.5</c:v>
                </c:pt>
                <c:pt idx="4">
                  <c:v>89</c:v>
                </c:pt>
                <c:pt idx="5">
                  <c:v>87</c:v>
                </c:pt>
                <c:pt idx="6">
                  <c:v>83</c:v>
                </c:pt>
                <c:pt idx="7">
                  <c:v>82.5</c:v>
                </c:pt>
                <c:pt idx="8">
                  <c:v>82</c:v>
                </c:pt>
                <c:pt idx="9">
                  <c:v>80</c:v>
                </c:pt>
                <c:pt idx="10">
                  <c:v>73</c:v>
                </c:pt>
                <c:pt idx="11">
                  <c:v>71.5</c:v>
                </c:pt>
                <c:pt idx="12">
                  <c:v>66</c:v>
                </c:pt>
                <c:pt idx="13">
                  <c:v>59</c:v>
                </c:pt>
                <c:pt idx="14">
                  <c:v>57</c:v>
                </c:pt>
                <c:pt idx="15">
                  <c:v>52</c:v>
                </c:pt>
                <c:pt idx="16">
                  <c:v>46</c:v>
                </c:pt>
                <c:pt idx="17">
                  <c:v>45</c:v>
                </c:pt>
                <c:pt idx="18">
                  <c:v>43</c:v>
                </c:pt>
                <c:pt idx="19">
                  <c:v>40</c:v>
                </c:pt>
              </c:numCache>
            </c:numRef>
          </c:val>
          <c:shape val="box"/>
        </c:ser>
        <c:ser>
          <c:idx val="1"/>
          <c:order val="1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800">
                    <a:ln w="9000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'[РЕЙТИНГ 4 кв 2022 г.xlsx]лист 8'!$B$4:$B$23</c:f>
              <c:strCache>
                <c:ptCount val="20"/>
                <c:pt idx="0">
                  <c:v>г.Елец </c:v>
                </c:pt>
                <c:pt idx="1">
                  <c:v>Измалковский район </c:v>
                </c:pt>
                <c:pt idx="2">
                  <c:v>Усманский район </c:v>
                </c:pt>
                <c:pt idx="3">
                  <c:v>Краснинский район </c:v>
                </c:pt>
                <c:pt idx="4">
                  <c:v>Тербунский район </c:v>
                </c:pt>
                <c:pt idx="5">
                  <c:v>Грязинский район </c:v>
                </c:pt>
                <c:pt idx="6">
                  <c:v>Долгоруковский район </c:v>
                </c:pt>
                <c:pt idx="7">
                  <c:v>Елецкий район </c:v>
                </c:pt>
                <c:pt idx="8">
                  <c:v>Липецкий район</c:v>
                </c:pt>
                <c:pt idx="9">
                  <c:v>Данковский район </c:v>
                </c:pt>
                <c:pt idx="10">
                  <c:v>Чаплыгинский район</c:v>
                </c:pt>
                <c:pt idx="11">
                  <c:v>Добровский район </c:v>
                </c:pt>
                <c:pt idx="12">
                  <c:v>Хлевенский район</c:v>
                </c:pt>
                <c:pt idx="13">
                  <c:v>Воловский район </c:v>
                </c:pt>
                <c:pt idx="14">
                  <c:v>г. Липецк</c:v>
                </c:pt>
                <c:pt idx="15">
                  <c:v>Добринский район </c:v>
                </c:pt>
                <c:pt idx="16">
                  <c:v>Становлянский район </c:v>
                </c:pt>
                <c:pt idx="17">
                  <c:v>Лев-Толстовский район</c:v>
                </c:pt>
                <c:pt idx="18">
                  <c:v>Лебедянский район </c:v>
                </c:pt>
                <c:pt idx="19">
                  <c:v>Задонский район </c:v>
                </c:pt>
              </c:strCache>
            </c:strRef>
          </c:cat>
          <c:val>
            <c:numRef>
              <c:f>'[РЕЙТИНГ 4 кв 2022 г.xlsx]лист 8'!$D$4:$D$23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val>
          <c:shape val="box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158"/>
        <c:shape val="cylinder"/>
        <c:axId val="90155648"/>
        <c:axId val="90161536"/>
        <c:axId val="0"/>
      </c:bar3DChart>
      <c:catAx>
        <c:axId val="9015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accent2"/>
            </a:solidFill>
          </a:ln>
        </c:spPr>
        <c:txPr>
          <a:bodyPr/>
          <a:lstStyle/>
          <a:p>
            <a:pPr>
              <a:defRPr sz="900">
                <a:ln w="9000" cmpd="sng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90161536"/>
        <c:crosses val="autoZero"/>
        <c:auto val="1"/>
        <c:lblAlgn val="ctr"/>
        <c:lblOffset val="100"/>
        <c:noMultiLvlLbl val="0"/>
      </c:catAx>
      <c:valAx>
        <c:axId val="9016153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ln w="9000" cmpd="sng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90155648"/>
        <c:crosses val="autoZero"/>
        <c:crossBetween val="between"/>
      </c:valAx>
      <c:spPr>
        <a:solidFill>
          <a:schemeClr val="tx2"/>
        </a:solidFill>
        <a:ln>
          <a:noFill/>
        </a:ln>
        <a:effectLst>
          <a:outerShdw blurRad="50800" dist="50800" dir="5400000" algn="ctr" rotWithShape="0">
            <a:schemeClr val="bg1"/>
          </a:outerShdw>
        </a:effectLst>
      </c:spPr>
    </c:plotArea>
    <c:plotVisOnly val="1"/>
    <c:dispBlanksAs val="gap"/>
    <c:showDLblsOverMax val="0"/>
  </c:chart>
  <c:spPr>
    <a:solidFill>
      <a:schemeClr val="tx2"/>
    </a:solidFill>
    <a:ln w="25400" cap="flat" cmpd="sng" algn="ctr">
      <a:noFill/>
      <a:prstDash val="solid"/>
    </a:ln>
    <a:effectLst/>
  </c:spPr>
  <c:txPr>
    <a:bodyPr/>
    <a:lstStyle/>
    <a:p>
      <a:pPr>
        <a:defRPr b="1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1. Доля населения, зарегистрированного в электронной базе данных от общей численности населения в возрасте от 6 лет, проживающего на территории муниципального района/городского округа Липецкой области</a:t>
            </a:r>
            <a:r>
              <a:rPr lang="ru-RU" sz="1600" b="1" dirty="0" smtClean="0">
                <a:solidFill>
                  <a:schemeClr val="bg1"/>
                </a:solidFill>
                <a:latin typeface="Palatino Linotype"/>
              </a:rPr>
              <a:t>. </a:t>
            </a:r>
            <a:endParaRPr lang="ru-RU" sz="1600" b="1" dirty="0">
              <a:solidFill>
                <a:schemeClr val="bg1"/>
              </a:solidFill>
              <a:latin typeface="Palatino Linotype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751383"/>
              </p:ext>
            </p:extLst>
          </p:nvPr>
        </p:nvGraphicFramePr>
        <p:xfrm>
          <a:off x="167179" y="1988840"/>
          <a:ext cx="8821449" cy="4214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827584" y="3579872"/>
            <a:ext cx="8064896" cy="36004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14"/>
          <p:cNvSpPr txBox="1"/>
          <p:nvPr/>
        </p:nvSpPr>
        <p:spPr>
          <a:xfrm>
            <a:off x="8323232" y="3319558"/>
            <a:ext cx="827192" cy="248773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16, 42</a:t>
            </a:r>
          </a:p>
        </p:txBody>
      </p:sp>
    </p:spTree>
    <p:extLst>
      <p:ext uri="{BB962C8B-B14F-4D97-AF65-F5344CB8AC3E}">
        <p14:creationId xmlns:p14="http://schemas.microsoft.com/office/powerpoint/2010/main" val="424774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1" y="132552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2. Доля населения, принявшего участие в выполнении нормативов испытаний (тестов) комплекса ГТО, от общей численности населения, проживающего на территории муниципального района/городского округа Липецкой области, зарегистрированного в электронной базе данных.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768832"/>
              </p:ext>
            </p:extLst>
          </p:nvPr>
        </p:nvGraphicFramePr>
        <p:xfrm>
          <a:off x="251521" y="1628800"/>
          <a:ext cx="8640959" cy="4983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899592" y="4544346"/>
            <a:ext cx="7992888" cy="36004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8319819" y="4226309"/>
            <a:ext cx="7248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kern="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14,92</a:t>
            </a:r>
            <a:endParaRPr lang="ru-RU" sz="1400" b="1" kern="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8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3. Доля населения, принявшего участие в выполнении нормативов испытаний (тестов) комплекса ГТО, от 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040047"/>
              </p:ext>
            </p:extLst>
          </p:nvPr>
        </p:nvGraphicFramePr>
        <p:xfrm>
          <a:off x="105211" y="1363127"/>
          <a:ext cx="8859277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359536" y="4300946"/>
            <a:ext cx="6046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400" b="1" kern="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2,45</a:t>
            </a:r>
            <a:endParaRPr lang="ru-RU" sz="1400" b="1" kern="0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55576" y="4603496"/>
            <a:ext cx="8136904" cy="36004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4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4. Доля населения,  выполнившего нормативы испытаний (тестов) комплекса ГТО на знаки отличия,  от  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616012"/>
              </p:ext>
            </p:extLst>
          </p:nvPr>
        </p:nvGraphicFramePr>
        <p:xfrm>
          <a:off x="179512" y="1484784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44408" y="3912110"/>
            <a:ext cx="6046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400" b="1" kern="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1,68</a:t>
            </a:r>
            <a:endParaRPr lang="ru-RU" sz="1600" b="1" kern="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82927" y="4221088"/>
            <a:ext cx="7805723" cy="36004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1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92136" y="116632"/>
            <a:ext cx="85577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prstClr val="white"/>
                </a:solidFill>
                <a:latin typeface="Palatino Linotype"/>
              </a:rPr>
              <a:t>Критерий № 5. Доля населения, выполнившего нормативы испытаний (тестов) комплекса ГТО  на знаки отличия, от общей численности населения, принявшего участие в выполнении нормативов испытаний (тестов) комплекса ГТО.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693121"/>
              </p:ext>
            </p:extLst>
          </p:nvPr>
        </p:nvGraphicFramePr>
        <p:xfrm>
          <a:off x="178520" y="1895676"/>
          <a:ext cx="8784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899592" y="2956647"/>
            <a:ext cx="7950288" cy="36004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345383" y="2677307"/>
            <a:ext cx="7248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400" b="1" kern="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68,52</a:t>
            </a:r>
            <a:endParaRPr lang="ru-RU" sz="1400" b="1" kern="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82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65527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6. Количество ставок штатного расписания центров тестирования (или структурных подразделений организаций), наделенных правом по оценке выполнения нормативов испытаний (тестов) комплекса ГТО для оказания </a:t>
            </a:r>
            <a:r>
              <a:rPr lang="ru-RU" sz="1600" b="1" dirty="0" err="1">
                <a:solidFill>
                  <a:schemeClr val="bg1"/>
                </a:solidFill>
                <a:latin typeface="Palatino Linotype"/>
              </a:rPr>
              <a:t>госуслуги</a:t>
            </a:r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 населению.</a:t>
            </a:r>
          </a:p>
        </p:txBody>
      </p:sp>
      <p:sp>
        <p:nvSpPr>
          <p:cNvPr id="4" name="Загнутый угол 3"/>
          <p:cNvSpPr/>
          <p:nvPr/>
        </p:nvSpPr>
        <p:spPr>
          <a:xfrm>
            <a:off x="6948264" y="476672"/>
            <a:ext cx="1872208" cy="1008112"/>
          </a:xfrm>
          <a:prstGeom prst="foldedCorner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ВСЕГО – 64,5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522984"/>
              </p:ext>
            </p:extLst>
          </p:nvPr>
        </p:nvGraphicFramePr>
        <p:xfrm>
          <a:off x="251520" y="2204864"/>
          <a:ext cx="8600925" cy="436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8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55668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Palatino Linotype"/>
              </a:rPr>
              <a:t>Критерий № 7. Количество опубликованных материалов по вопросам внедрения комплекса ГТО в региональных средствах массовой информации за оцениваемый период.</a:t>
            </a:r>
          </a:p>
        </p:txBody>
      </p:sp>
      <p:sp>
        <p:nvSpPr>
          <p:cNvPr id="4" name="Загнутый угол 3"/>
          <p:cNvSpPr/>
          <p:nvPr/>
        </p:nvSpPr>
        <p:spPr>
          <a:xfrm>
            <a:off x="6870248" y="478613"/>
            <a:ext cx="1944216" cy="936104"/>
          </a:xfrm>
          <a:prstGeom prst="foldedCorner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ВСЕГО - 5910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10562"/>
              </p:ext>
            </p:extLst>
          </p:nvPr>
        </p:nvGraphicFramePr>
        <p:xfrm>
          <a:off x="251520" y="1988840"/>
          <a:ext cx="8712969" cy="44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32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76" y="40466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Palatino Linotype"/>
              </a:rPr>
              <a:t>Итоговый рейтинг за </a:t>
            </a:r>
            <a:r>
              <a:rPr lang="ru-RU" sz="2800" b="1" dirty="0" smtClean="0">
                <a:solidFill>
                  <a:schemeClr val="bg1"/>
                </a:solidFill>
                <a:latin typeface="Palatino Linotype"/>
              </a:rPr>
              <a:t>4 </a:t>
            </a:r>
            <a:r>
              <a:rPr lang="ru-RU" sz="2800" b="1" dirty="0">
                <a:solidFill>
                  <a:schemeClr val="bg1"/>
                </a:solidFill>
                <a:latin typeface="Palatino Linotype"/>
              </a:rPr>
              <a:t>квартал 2022 </a:t>
            </a:r>
            <a:r>
              <a:rPr lang="ru-RU" sz="2800" b="1" dirty="0" smtClean="0">
                <a:solidFill>
                  <a:schemeClr val="bg1"/>
                </a:solidFill>
                <a:latin typeface="Palatino Linotype"/>
              </a:rPr>
              <a:t>года</a:t>
            </a:r>
            <a:endParaRPr lang="ru-RU" sz="2800" b="1" dirty="0">
              <a:solidFill>
                <a:schemeClr val="bg1"/>
              </a:solidFill>
              <a:latin typeface="Palatino Linotype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719689"/>
              </p:ext>
            </p:extLst>
          </p:nvPr>
        </p:nvGraphicFramePr>
        <p:xfrm>
          <a:off x="251520" y="1268760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63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329</Words>
  <Application>Microsoft Office PowerPoint</Application>
  <PresentationFormat>Экран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Смольянинова Екатерина Руслановна</dc:creator>
  <cp:lastModifiedBy>Смольянинова Екатерина Руслановна</cp:lastModifiedBy>
  <cp:revision>22</cp:revision>
  <dcterms:created xsi:type="dcterms:W3CDTF">2022-11-15T08:16:07Z</dcterms:created>
  <dcterms:modified xsi:type="dcterms:W3CDTF">2023-03-09T08:12:08Z</dcterms:modified>
</cp:coreProperties>
</file>