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dLbls>
            <c:dLbl>
              <c:idx val="2"/>
              <c:layout>
                <c:manualLayout>
                  <c:x val="1.4385431703407285E-3"/>
                  <c:y val="1.7679555960086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4.7145482560231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4 КВ Правильный.xlsx]Лист1'!$B$7:$B$26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4 КВ Правильный.xlsx]Лист1'!$E$7:$E$26</c:f>
              <c:numCache>
                <c:formatCode>0.00</c:formatCode>
                <c:ptCount val="20"/>
                <c:pt idx="0">
                  <c:v>23.416170808540425</c:v>
                </c:pt>
                <c:pt idx="1">
                  <c:v>19.024674146962088</c:v>
                </c:pt>
                <c:pt idx="2">
                  <c:v>26.095116682602075</c:v>
                </c:pt>
                <c:pt idx="3">
                  <c:v>27.688154556690304</c:v>
                </c:pt>
                <c:pt idx="4">
                  <c:v>25.00225204936492</c:v>
                </c:pt>
                <c:pt idx="5">
                  <c:v>18.018953654420354</c:v>
                </c:pt>
                <c:pt idx="6">
                  <c:v>17.508795568530577</c:v>
                </c:pt>
                <c:pt idx="7">
                  <c:v>18.968785542777709</c:v>
                </c:pt>
                <c:pt idx="8">
                  <c:v>23.695850593273889</c:v>
                </c:pt>
                <c:pt idx="9">
                  <c:v>17.735444056882208</c:v>
                </c:pt>
                <c:pt idx="10">
                  <c:v>22.147556258294042</c:v>
                </c:pt>
                <c:pt idx="11">
                  <c:v>15.443708609271523</c:v>
                </c:pt>
                <c:pt idx="12">
                  <c:v>22.490120154884035</c:v>
                </c:pt>
                <c:pt idx="13">
                  <c:v>21.15155691999248</c:v>
                </c:pt>
                <c:pt idx="14">
                  <c:v>24.292697378166199</c:v>
                </c:pt>
                <c:pt idx="15">
                  <c:v>31.576218458347739</c:v>
                </c:pt>
                <c:pt idx="16">
                  <c:v>21.238325838810102</c:v>
                </c:pt>
                <c:pt idx="17">
                  <c:v>23.009775276845939</c:v>
                </c:pt>
                <c:pt idx="18">
                  <c:v>15.956680960280448</c:v>
                </c:pt>
                <c:pt idx="19">
                  <c:v>6.2871503775051938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133470080"/>
        <c:axId val="133471616"/>
      </c:barChart>
      <c:catAx>
        <c:axId val="13347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3471616"/>
        <c:crosses val="autoZero"/>
        <c:auto val="1"/>
        <c:lblAlgn val="ctr"/>
        <c:lblOffset val="100"/>
        <c:noMultiLvlLbl val="0"/>
      </c:catAx>
      <c:valAx>
        <c:axId val="13347161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33470080"/>
        <c:crosses val="autoZero"/>
        <c:crossBetween val="between"/>
      </c:valAx>
      <c:spPr>
        <a:solidFill>
          <a:schemeClr val="accent5">
            <a:lumMod val="40000"/>
            <a:lumOff val="60000"/>
          </a:schemeClr>
        </a:solidFill>
        <a:ln>
          <a:solidFill>
            <a:schemeClr val="accent5">
              <a:lumMod val="40000"/>
              <a:lumOff val="60000"/>
            </a:schemeClr>
          </a:solidFill>
        </a:ln>
      </c:spPr>
    </c:plotArea>
    <c:plotVisOnly val="1"/>
    <c:dispBlanksAs val="gap"/>
    <c:showDLblsOverMax val="0"/>
  </c:chart>
  <c:spPr>
    <a:solidFill>
      <a:schemeClr val="accent5">
        <a:lumMod val="40000"/>
        <a:lumOff val="60000"/>
      </a:schemeClr>
    </a:solidFill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dLbls>
            <c:dLbl>
              <c:idx val="15"/>
              <c:layout>
                <c:manualLayout>
                  <c:x val="0"/>
                  <c:y val="1.6064257028112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4 КВ Правильный.xlsx]Лист2'!$B$7:$B$26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4 КВ Правильный.xlsx]Лист2'!$E$7:$E$26</c:f>
              <c:numCache>
                <c:formatCode>0.00</c:formatCode>
                <c:ptCount val="20"/>
                <c:pt idx="0">
                  <c:v>19.207772795216741</c:v>
                </c:pt>
                <c:pt idx="1">
                  <c:v>27.646556630620378</c:v>
                </c:pt>
                <c:pt idx="2">
                  <c:v>12.959696023883838</c:v>
                </c:pt>
                <c:pt idx="3">
                  <c:v>1.9264654058498767</c:v>
                </c:pt>
                <c:pt idx="4">
                  <c:v>9.8360655737704921</c:v>
                </c:pt>
                <c:pt idx="5">
                  <c:v>27.233429394812681</c:v>
                </c:pt>
                <c:pt idx="6">
                  <c:v>16.908935442496794</c:v>
                </c:pt>
                <c:pt idx="7">
                  <c:v>18.037974683544302</c:v>
                </c:pt>
                <c:pt idx="8">
                  <c:v>17.185185185185183</c:v>
                </c:pt>
                <c:pt idx="9">
                  <c:v>63.439233484619265</c:v>
                </c:pt>
                <c:pt idx="10">
                  <c:v>5.3926568077511474</c:v>
                </c:pt>
                <c:pt idx="11">
                  <c:v>12.04974271012007</c:v>
                </c:pt>
                <c:pt idx="12">
                  <c:v>7.8629747958821437</c:v>
                </c:pt>
                <c:pt idx="13">
                  <c:v>9.4194312796208539</c:v>
                </c:pt>
                <c:pt idx="14">
                  <c:v>21.707317073170731</c:v>
                </c:pt>
                <c:pt idx="15">
                  <c:v>30.986590038314176</c:v>
                </c:pt>
                <c:pt idx="16">
                  <c:v>16.883821932681865</c:v>
                </c:pt>
                <c:pt idx="17">
                  <c:v>20.614516381878037</c:v>
                </c:pt>
                <c:pt idx="18">
                  <c:v>13.698182293709952</c:v>
                </c:pt>
                <c:pt idx="19">
                  <c:v>15.678324041223179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42428288"/>
        <c:axId val="43855232"/>
      </c:barChart>
      <c:catAx>
        <c:axId val="42428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3855232"/>
        <c:crosses val="autoZero"/>
        <c:auto val="1"/>
        <c:lblAlgn val="ctr"/>
        <c:lblOffset val="100"/>
        <c:noMultiLvlLbl val="0"/>
      </c:catAx>
      <c:valAx>
        <c:axId val="4385523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42428288"/>
        <c:crosses val="autoZero"/>
        <c:crossBetween val="between"/>
      </c:valAx>
      <c:spPr>
        <a:solidFill>
          <a:schemeClr val="accent5">
            <a:lumMod val="40000"/>
            <a:lumOff val="60000"/>
          </a:schemeClr>
        </a:solidFill>
      </c:spPr>
    </c:plotArea>
    <c:plotVisOnly val="1"/>
    <c:dispBlanksAs val="gap"/>
    <c:showDLblsOverMax val="0"/>
  </c:chart>
  <c:spPr>
    <a:solidFill>
      <a:schemeClr val="accent5">
        <a:lumMod val="40000"/>
        <a:lumOff val="60000"/>
      </a:schemeClr>
    </a:solidFill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dLbls>
            <c:dLbl>
              <c:idx val="1"/>
              <c:layout>
                <c:manualLayout>
                  <c:x val="0"/>
                  <c:y val="3.6429872495446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2.7834670016310225E-3"/>
                  <c:y val="2.9143897996357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4 КВ Правильный.xlsx]Лист3'!$B$7:$B$26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4 КВ Правильный.xlsx]Лист3'!$E$7:$E$26</c:f>
              <c:numCache>
                <c:formatCode>0.00</c:formatCode>
                <c:ptCount val="20"/>
                <c:pt idx="0">
                  <c:v>4.4977248862443124</c:v>
                </c:pt>
                <c:pt idx="1">
                  <c:v>5.2596673118308681</c:v>
                </c:pt>
                <c:pt idx="2">
                  <c:v>3.3818477991430291</c:v>
                </c:pt>
                <c:pt idx="3">
                  <c:v>0.53340271905288494</c:v>
                </c:pt>
                <c:pt idx="4">
                  <c:v>2.4592379064949101</c:v>
                </c:pt>
                <c:pt idx="5">
                  <c:v>4.9071790211605872</c:v>
                </c:pt>
                <c:pt idx="6">
                  <c:v>2.9605509394415748</c:v>
                </c:pt>
                <c:pt idx="7">
                  <c:v>3.4215847339820549</c:v>
                </c:pt>
                <c:pt idx="8">
                  <c:v>4.0721758056589206</c:v>
                </c:pt>
                <c:pt idx="9">
                  <c:v>11.251229764779538</c:v>
                </c:pt>
                <c:pt idx="10">
                  <c:v>1.1943417003134087</c:v>
                </c:pt>
                <c:pt idx="11">
                  <c:v>1.860927152317881</c:v>
                </c:pt>
                <c:pt idx="12">
                  <c:v>1.7683924793421419</c:v>
                </c:pt>
                <c:pt idx="13">
                  <c:v>1.9923563686485808</c:v>
                </c:pt>
                <c:pt idx="14">
                  <c:v>5.2732928455043693</c:v>
                </c:pt>
                <c:pt idx="15">
                  <c:v>9.7843933632907021</c:v>
                </c:pt>
                <c:pt idx="16">
                  <c:v>3.5858411161074599</c:v>
                </c:pt>
                <c:pt idx="17">
                  <c:v>4.7433538938787292</c:v>
                </c:pt>
                <c:pt idx="18">
                  <c:v>2.1857752459649231</c:v>
                </c:pt>
                <c:pt idx="19">
                  <c:v>0.98571980914425072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37229696"/>
        <c:axId val="37231616"/>
      </c:barChart>
      <c:catAx>
        <c:axId val="37229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7231616"/>
        <c:crosses val="autoZero"/>
        <c:auto val="1"/>
        <c:lblAlgn val="ctr"/>
        <c:lblOffset val="100"/>
        <c:noMultiLvlLbl val="0"/>
      </c:catAx>
      <c:valAx>
        <c:axId val="3723161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7229696"/>
        <c:crosses val="autoZero"/>
        <c:crossBetween val="between"/>
      </c:valAx>
      <c:spPr>
        <a:solidFill>
          <a:schemeClr val="accent5">
            <a:lumMod val="40000"/>
            <a:lumOff val="60000"/>
          </a:schemeClr>
        </a:solidFill>
      </c:spPr>
    </c:plotArea>
    <c:plotVisOnly val="1"/>
    <c:dispBlanksAs val="gap"/>
    <c:showDLblsOverMax val="0"/>
  </c:chart>
  <c:spPr>
    <a:solidFill>
      <a:schemeClr val="accent5">
        <a:lumMod val="40000"/>
        <a:lumOff val="60000"/>
      </a:schemeClr>
    </a:solidFill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dLbls>
            <c:dLbl>
              <c:idx val="2"/>
              <c:layout>
                <c:manualLayout>
                  <c:x val="0"/>
                  <c:y val="2.4973982703495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1.6649321802330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4 КВ Правильный.xlsx]Лист4'!$B$7:$B$26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4 КВ Правильный.xlsx]Лист4'!$E$7:$E$26</c:f>
              <c:numCache>
                <c:formatCode>0.00</c:formatCode>
                <c:ptCount val="20"/>
                <c:pt idx="0">
                  <c:v>1.9600980049002448</c:v>
                </c:pt>
                <c:pt idx="1">
                  <c:v>4.170106790466007</c:v>
                </c:pt>
                <c:pt idx="2">
                  <c:v>3.0560572258224443</c:v>
                </c:pt>
                <c:pt idx="3">
                  <c:v>0.42281922851753073</c:v>
                </c:pt>
                <c:pt idx="4">
                  <c:v>1.6304837402035852</c:v>
                </c:pt>
                <c:pt idx="5">
                  <c:v>2.0900947682721016</c:v>
                </c:pt>
                <c:pt idx="6">
                  <c:v>2.4141028520098811</c:v>
                </c:pt>
                <c:pt idx="7">
                  <c:v>2.7549601920889675</c:v>
                </c:pt>
                <c:pt idx="8">
                  <c:v>3.0120058976339252</c:v>
                </c:pt>
                <c:pt idx="9">
                  <c:v>6.2606206958232713</c:v>
                </c:pt>
                <c:pt idx="10">
                  <c:v>0.53364203631024654</c:v>
                </c:pt>
                <c:pt idx="11">
                  <c:v>0.78807947019867552</c:v>
                </c:pt>
                <c:pt idx="12">
                  <c:v>1.1296954213404655</c:v>
                </c:pt>
                <c:pt idx="13">
                  <c:v>1.5663178998809597</c:v>
                </c:pt>
                <c:pt idx="14">
                  <c:v>4.20184664000395</c:v>
                </c:pt>
                <c:pt idx="15">
                  <c:v>4.7031628067749747</c:v>
                </c:pt>
                <c:pt idx="16">
                  <c:v>3.4936008301625736</c:v>
                </c:pt>
                <c:pt idx="17">
                  <c:v>2.1859106157342278</c:v>
                </c:pt>
                <c:pt idx="18">
                  <c:v>1.643243919997496</c:v>
                </c:pt>
                <c:pt idx="19">
                  <c:v>0.57252475983701634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37675392"/>
        <c:axId val="37677696"/>
      </c:barChart>
      <c:catAx>
        <c:axId val="37675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7677696"/>
        <c:crosses val="autoZero"/>
        <c:auto val="1"/>
        <c:lblAlgn val="ctr"/>
        <c:lblOffset val="100"/>
        <c:noMultiLvlLbl val="0"/>
      </c:catAx>
      <c:valAx>
        <c:axId val="3767769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37675392"/>
        <c:crosses val="autoZero"/>
        <c:crossBetween val="between"/>
      </c:valAx>
      <c:spPr>
        <a:solidFill>
          <a:schemeClr val="accent5">
            <a:lumMod val="40000"/>
            <a:lumOff val="60000"/>
          </a:schemeClr>
        </a:solidFill>
      </c:spPr>
    </c:plotArea>
    <c:plotVisOnly val="1"/>
    <c:dispBlanksAs val="gap"/>
    <c:showDLblsOverMax val="0"/>
  </c:chart>
  <c:spPr>
    <a:solidFill>
      <a:schemeClr val="accent5">
        <a:lumMod val="40000"/>
        <a:lumOff val="60000"/>
      </a:schemeClr>
    </a:solidFill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499852836314535"/>
          <c:y val="3.6293186072355113E-2"/>
          <c:w val="0.87804578762914753"/>
          <c:h val="0.60629679170449147"/>
        </c:manualLayout>
      </c:layout>
      <c:barChart>
        <c:barDir val="col"/>
        <c:grouping val="stacked"/>
        <c:varyColors val="0"/>
        <c:ser>
          <c:idx val="0"/>
          <c:order val="0"/>
          <c:spPr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4 КВ Правильный.xlsx]Лист5'!$B$7:$B$26</c:f>
              <c:strCache>
                <c:ptCount val="20"/>
                <c:pt idx="0">
                  <c:v>Воловский район</c:v>
                </c:pt>
                <c:pt idx="1">
                  <c:v>Грязинский район</c:v>
                </c:pt>
                <c:pt idx="2">
                  <c:v>Данковский район</c:v>
                </c:pt>
                <c:pt idx="3">
                  <c:v>Добринский район</c:v>
                </c:pt>
                <c:pt idx="4">
                  <c:v>Добровский район</c:v>
                </c:pt>
                <c:pt idx="5">
                  <c:v>Долгоруковский район</c:v>
                </c:pt>
                <c:pt idx="6">
                  <c:v>Елецкий район</c:v>
                </c:pt>
                <c:pt idx="7">
                  <c:v>Задонский район</c:v>
                </c:pt>
                <c:pt idx="8">
                  <c:v>Измалковский район</c:v>
                </c:pt>
                <c:pt idx="9">
                  <c:v>Краснинский район</c:v>
                </c:pt>
                <c:pt idx="10">
                  <c:v>Лебедянский район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</c:v>
                </c:pt>
                <c:pt idx="14">
                  <c:v>Тербунский район</c:v>
                </c:pt>
                <c:pt idx="15">
                  <c:v>Усманский район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4 КВ Правильный.xlsx]Лист5'!$E$7:$E$26</c:f>
              <c:numCache>
                <c:formatCode>0.00</c:formatCode>
                <c:ptCount val="20"/>
                <c:pt idx="0">
                  <c:v>43.579766536964982</c:v>
                </c:pt>
                <c:pt idx="1">
                  <c:v>79.284611425630473</c:v>
                </c:pt>
                <c:pt idx="2">
                  <c:v>90.366492146596855</c:v>
                </c:pt>
                <c:pt idx="3">
                  <c:v>79.268292682926827</c:v>
                </c:pt>
                <c:pt idx="4">
                  <c:v>66.300366300366292</c:v>
                </c:pt>
                <c:pt idx="5">
                  <c:v>42.592592592592595</c:v>
                </c:pt>
                <c:pt idx="6">
                  <c:v>81.542351453855872</c:v>
                </c:pt>
                <c:pt idx="7">
                  <c:v>80.517082179132032</c:v>
                </c:pt>
                <c:pt idx="8">
                  <c:v>73.965517241379303</c:v>
                </c:pt>
                <c:pt idx="9">
                  <c:v>55.643879173290934</c:v>
                </c:pt>
                <c:pt idx="10">
                  <c:v>44.680851063829785</c:v>
                </c:pt>
                <c:pt idx="11">
                  <c:v>42.34875444839858</c:v>
                </c:pt>
                <c:pt idx="12">
                  <c:v>63.882618510158018</c:v>
                </c:pt>
                <c:pt idx="13">
                  <c:v>78.616352201257868</c:v>
                </c:pt>
                <c:pt idx="14">
                  <c:v>79.68164794007491</c:v>
                </c:pt>
                <c:pt idx="15">
                  <c:v>48.068006182380216</c:v>
                </c:pt>
                <c:pt idx="16">
                  <c:v>97.427652733118975</c:v>
                </c:pt>
                <c:pt idx="17">
                  <c:v>46.083650190114071</c:v>
                </c:pt>
                <c:pt idx="18">
                  <c:v>75.178997613365155</c:v>
                </c:pt>
                <c:pt idx="19">
                  <c:v>58.081896551724135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40027648"/>
        <c:axId val="40029184"/>
      </c:barChart>
      <c:catAx>
        <c:axId val="40027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0029184"/>
        <c:crosses val="autoZero"/>
        <c:auto val="1"/>
        <c:lblAlgn val="ctr"/>
        <c:lblOffset val="100"/>
        <c:noMultiLvlLbl val="0"/>
      </c:catAx>
      <c:valAx>
        <c:axId val="4002918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40027648"/>
        <c:crosses val="autoZero"/>
        <c:crossBetween val="between"/>
      </c:valAx>
      <c:spPr>
        <a:solidFill>
          <a:schemeClr val="accent5">
            <a:lumMod val="40000"/>
            <a:lumOff val="60000"/>
          </a:schemeClr>
        </a:solidFill>
      </c:spPr>
    </c:plotArea>
    <c:plotVisOnly val="1"/>
    <c:dispBlanksAs val="gap"/>
    <c:showDLblsOverMax val="0"/>
  </c:chart>
  <c:spPr>
    <a:solidFill>
      <a:schemeClr val="accent5">
        <a:lumMod val="40000"/>
        <a:lumOff val="60000"/>
      </a:schemeClr>
    </a:solidFill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4 КВ Правильный.xlsx]Лист6'!$B$7:$B$26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4 КВ Правильный.xlsx]Лист6'!$D$7:$D$26</c:f>
              <c:numCache>
                <c:formatCode>General</c:formatCode>
                <c:ptCount val="20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1.5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4</c:v>
                </c:pt>
                <c:pt idx="9">
                  <c:v>1</c:v>
                </c:pt>
                <c:pt idx="10">
                  <c:v>1</c:v>
                </c:pt>
                <c:pt idx="11">
                  <c:v>3</c:v>
                </c:pt>
                <c:pt idx="12">
                  <c:v>3</c:v>
                </c:pt>
                <c:pt idx="13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5</c:v>
                </c:pt>
                <c:pt idx="19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40499072"/>
        <c:axId val="40592128"/>
      </c:barChart>
      <c:catAx>
        <c:axId val="40499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0592128"/>
        <c:crosses val="autoZero"/>
        <c:auto val="1"/>
        <c:lblAlgn val="ctr"/>
        <c:lblOffset val="100"/>
        <c:noMultiLvlLbl val="0"/>
      </c:catAx>
      <c:valAx>
        <c:axId val="40592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499072"/>
        <c:crosses val="autoZero"/>
        <c:crossBetween val="between"/>
      </c:valAx>
      <c:spPr>
        <a:solidFill>
          <a:schemeClr val="accent5">
            <a:lumMod val="40000"/>
            <a:lumOff val="60000"/>
          </a:schemeClr>
        </a:solidFill>
      </c:spPr>
    </c:plotArea>
    <c:plotVisOnly val="1"/>
    <c:dispBlanksAs val="gap"/>
    <c:showDLblsOverMax val="0"/>
  </c:chart>
  <c:spPr>
    <a:solidFill>
      <a:schemeClr val="accent5">
        <a:lumMod val="40000"/>
        <a:lumOff val="60000"/>
      </a:schemeClr>
    </a:solidFill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7557355757912722E-2"/>
          <c:y val="1.8241222788327929E-2"/>
          <c:w val="0.89818090903912251"/>
          <c:h val="0.67450004631773974"/>
        </c:manualLayout>
      </c:layout>
      <c:barChart>
        <c:barDir val="col"/>
        <c:grouping val="stacked"/>
        <c:varyColors val="0"/>
        <c:ser>
          <c:idx val="0"/>
          <c:order val="0"/>
          <c:spPr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3.5294117647058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3.05882352941177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965213820877097E-3"/>
                  <c:y val="-2.82352941176469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8895641462631295E-3"/>
                  <c:y val="-3.294117647058823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8895641462631295E-3"/>
                  <c:y val="-2.58825382121352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8895641462631295E-3"/>
                  <c:y val="-3.52941176470588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0.1129411764705882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2.8235294117647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5.6470588235294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-2.58823529411763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2.82352941176469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3.52941176470588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-3.058823529411764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-2.8235294117647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-2.58823529411764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9.5077136347239723E-17"/>
                  <c:y val="-3.058823529411764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-4.23529411764705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0"/>
                  <c:y val="-2.58823529411763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"/>
                  <c:y val="-8.47058823529411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2965213820877097E-3"/>
                  <c:y val="-0.3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'[РЕЙТИНГ 4 КВ Правильный.xlsx]Лист7'!$B$7:$B$26</c:f>
              <c:strCache>
                <c:ptCount val="20"/>
                <c:pt idx="0">
                  <c:v>Воловский район </c:v>
                </c:pt>
                <c:pt idx="1">
                  <c:v>Грязинский район </c:v>
                </c:pt>
                <c:pt idx="2">
                  <c:v>Данковский район </c:v>
                </c:pt>
                <c:pt idx="3">
                  <c:v>Добринский район </c:v>
                </c:pt>
                <c:pt idx="4">
                  <c:v>Добровский район </c:v>
                </c:pt>
                <c:pt idx="5">
                  <c:v>Долгоруковский район </c:v>
                </c:pt>
                <c:pt idx="6">
                  <c:v>Елецкий район </c:v>
                </c:pt>
                <c:pt idx="7">
                  <c:v>Задонский район </c:v>
                </c:pt>
                <c:pt idx="8">
                  <c:v>Измалковский район </c:v>
                </c:pt>
                <c:pt idx="9">
                  <c:v>Краснинский район </c:v>
                </c:pt>
                <c:pt idx="10">
                  <c:v>Лебедянский район </c:v>
                </c:pt>
                <c:pt idx="11">
                  <c:v>Лев-Толстовский район</c:v>
                </c:pt>
                <c:pt idx="12">
                  <c:v>Липецкий район</c:v>
                </c:pt>
                <c:pt idx="13">
                  <c:v>Становлянский район </c:v>
                </c:pt>
                <c:pt idx="14">
                  <c:v>Тербунский район </c:v>
                </c:pt>
                <c:pt idx="15">
                  <c:v>Усманский район </c:v>
                </c:pt>
                <c:pt idx="16">
                  <c:v>Хлевенский район</c:v>
                </c:pt>
                <c:pt idx="17">
                  <c:v>Чаплыгинский район</c:v>
                </c:pt>
                <c:pt idx="18">
                  <c:v>г.Елец </c:v>
                </c:pt>
                <c:pt idx="19">
                  <c:v>г. Липецк</c:v>
                </c:pt>
              </c:strCache>
            </c:strRef>
          </c:cat>
          <c:val>
            <c:numRef>
              <c:f>'[РЕЙТИНГ 4 КВ Правильный.xlsx]Лист7'!$K$7:$K$26</c:f>
              <c:numCache>
                <c:formatCode>0</c:formatCode>
                <c:ptCount val="20"/>
                <c:pt idx="0">
                  <c:v>50</c:v>
                </c:pt>
                <c:pt idx="1">
                  <c:v>59</c:v>
                </c:pt>
                <c:pt idx="2">
                  <c:v>29</c:v>
                </c:pt>
                <c:pt idx="3">
                  <c:v>34</c:v>
                </c:pt>
                <c:pt idx="4">
                  <c:v>46</c:v>
                </c:pt>
                <c:pt idx="5">
                  <c:v>51</c:v>
                </c:pt>
                <c:pt idx="6">
                  <c:v>405</c:v>
                </c:pt>
                <c:pt idx="7">
                  <c:v>31</c:v>
                </c:pt>
                <c:pt idx="8">
                  <c:v>155</c:v>
                </c:pt>
                <c:pt idx="9">
                  <c:v>41</c:v>
                </c:pt>
                <c:pt idx="10">
                  <c:v>37</c:v>
                </c:pt>
                <c:pt idx="11">
                  <c:v>62</c:v>
                </c:pt>
                <c:pt idx="12">
                  <c:v>77</c:v>
                </c:pt>
                <c:pt idx="13">
                  <c:v>59</c:v>
                </c:pt>
                <c:pt idx="14">
                  <c:v>48</c:v>
                </c:pt>
                <c:pt idx="15">
                  <c:v>35</c:v>
                </c:pt>
                <c:pt idx="16">
                  <c:v>78</c:v>
                </c:pt>
                <c:pt idx="17">
                  <c:v>28</c:v>
                </c:pt>
                <c:pt idx="18">
                  <c:v>291</c:v>
                </c:pt>
                <c:pt idx="19">
                  <c:v>1406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40628224"/>
        <c:axId val="40630144"/>
      </c:barChart>
      <c:catAx>
        <c:axId val="406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0630144"/>
        <c:crosses val="autoZero"/>
        <c:auto val="1"/>
        <c:lblAlgn val="ctr"/>
        <c:lblOffset val="100"/>
        <c:noMultiLvlLbl val="0"/>
      </c:catAx>
      <c:valAx>
        <c:axId val="4063014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40628224"/>
        <c:crosses val="autoZero"/>
        <c:crossBetween val="between"/>
      </c:valAx>
      <c:spPr>
        <a:solidFill>
          <a:schemeClr val="accent5">
            <a:lumMod val="40000"/>
            <a:lumOff val="60000"/>
          </a:schemeClr>
        </a:solidFill>
      </c:spPr>
    </c:plotArea>
    <c:plotVisOnly val="1"/>
    <c:dispBlanksAs val="gap"/>
    <c:showDLblsOverMax val="0"/>
  </c:chart>
  <c:spPr>
    <a:solidFill>
      <a:schemeClr val="accent5">
        <a:lumMod val="40000"/>
        <a:lumOff val="60000"/>
      </a:schemeClr>
    </a:solidFill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447763755011287"/>
          <c:y val="5.2475163578315859E-2"/>
          <c:w val="0.87137976235010184"/>
          <c:h val="0.63776091608334873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0"/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'[РЕЙТИНГ 4 КВ Правильный.xlsx]лист 8'!$A$3:$A$22</c:f>
              <c:strCache>
                <c:ptCount val="20"/>
                <c:pt idx="0">
                  <c:v>Измалковский район </c:v>
                </c:pt>
                <c:pt idx="1">
                  <c:v>Грязинский район </c:v>
                </c:pt>
                <c:pt idx="2">
                  <c:v>Елецкий район </c:v>
                </c:pt>
                <c:pt idx="3">
                  <c:v>Хлевенский район</c:v>
                </c:pt>
                <c:pt idx="4">
                  <c:v>Краснинский район </c:v>
                </c:pt>
                <c:pt idx="5">
                  <c:v>Усманский район </c:v>
                </c:pt>
                <c:pt idx="6">
                  <c:v>Данковский район </c:v>
                </c:pt>
                <c:pt idx="7">
                  <c:v>Долгоруковский район </c:v>
                </c:pt>
                <c:pt idx="8">
                  <c:v>Тербунский район </c:v>
                </c:pt>
                <c:pt idx="9">
                  <c:v>г.Елец </c:v>
                </c:pt>
                <c:pt idx="10">
                  <c:v>Воловский район </c:v>
                </c:pt>
                <c:pt idx="11">
                  <c:v>Липецкий район</c:v>
                </c:pt>
                <c:pt idx="12">
                  <c:v>Становлянский район </c:v>
                </c:pt>
                <c:pt idx="13">
                  <c:v>Добровский район </c:v>
                </c:pt>
                <c:pt idx="14">
                  <c:v>г. Липецк</c:v>
                </c:pt>
                <c:pt idx="15">
                  <c:v>Задонский район </c:v>
                </c:pt>
                <c:pt idx="16">
                  <c:v>Лев-Толстовский район</c:v>
                </c:pt>
                <c:pt idx="17">
                  <c:v>Чаплыгинский район</c:v>
                </c:pt>
                <c:pt idx="18">
                  <c:v>Лебедянский район </c:v>
                </c:pt>
                <c:pt idx="19">
                  <c:v>Добринский район </c:v>
                </c:pt>
              </c:strCache>
            </c:strRef>
          </c:cat>
          <c:val>
            <c:numRef>
              <c:f>'[РЕЙТИНГ 4 КВ Правильный.xlsx]лист 8'!$B$3:$B$22</c:f>
              <c:numCache>
                <c:formatCode>0.0</c:formatCode>
                <c:ptCount val="20"/>
                <c:pt idx="0">
                  <c:v>106</c:v>
                </c:pt>
                <c:pt idx="1">
                  <c:v>96.5</c:v>
                </c:pt>
                <c:pt idx="2">
                  <c:v>89.5</c:v>
                </c:pt>
                <c:pt idx="3">
                  <c:v>88</c:v>
                </c:pt>
                <c:pt idx="4">
                  <c:v>86</c:v>
                </c:pt>
                <c:pt idx="5">
                  <c:v>85.5</c:v>
                </c:pt>
                <c:pt idx="6">
                  <c:v>82</c:v>
                </c:pt>
                <c:pt idx="7">
                  <c:v>78</c:v>
                </c:pt>
                <c:pt idx="8">
                  <c:v>76</c:v>
                </c:pt>
                <c:pt idx="9">
                  <c:v>73</c:v>
                </c:pt>
                <c:pt idx="10">
                  <c:v>72</c:v>
                </c:pt>
                <c:pt idx="11">
                  <c:v>69</c:v>
                </c:pt>
                <c:pt idx="12">
                  <c:v>67.5</c:v>
                </c:pt>
                <c:pt idx="13">
                  <c:v>67</c:v>
                </c:pt>
                <c:pt idx="14">
                  <c:v>66</c:v>
                </c:pt>
                <c:pt idx="15">
                  <c:v>61</c:v>
                </c:pt>
                <c:pt idx="16">
                  <c:v>60</c:v>
                </c:pt>
                <c:pt idx="17">
                  <c:v>56</c:v>
                </c:pt>
                <c:pt idx="18">
                  <c:v>49</c:v>
                </c:pt>
                <c:pt idx="19">
                  <c:v>42</c:v>
                </c:pt>
              </c:numCache>
            </c:numRef>
          </c:val>
        </c:ser>
        <c:ser>
          <c:idx val="1"/>
          <c:order val="1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'[РЕЙТИНГ 4 КВ Правильный.xlsx]лист 8'!$A$3:$A$22</c:f>
              <c:strCache>
                <c:ptCount val="20"/>
                <c:pt idx="0">
                  <c:v>Измалковский район </c:v>
                </c:pt>
                <c:pt idx="1">
                  <c:v>Грязинский район </c:v>
                </c:pt>
                <c:pt idx="2">
                  <c:v>Елецкий район </c:v>
                </c:pt>
                <c:pt idx="3">
                  <c:v>Хлевенский район</c:v>
                </c:pt>
                <c:pt idx="4">
                  <c:v>Краснинский район </c:v>
                </c:pt>
                <c:pt idx="5">
                  <c:v>Усманский район </c:v>
                </c:pt>
                <c:pt idx="6">
                  <c:v>Данковский район </c:v>
                </c:pt>
                <c:pt idx="7">
                  <c:v>Долгоруковский район </c:v>
                </c:pt>
                <c:pt idx="8">
                  <c:v>Тербунский район </c:v>
                </c:pt>
                <c:pt idx="9">
                  <c:v>г.Елец </c:v>
                </c:pt>
                <c:pt idx="10">
                  <c:v>Воловский район </c:v>
                </c:pt>
                <c:pt idx="11">
                  <c:v>Липецкий район</c:v>
                </c:pt>
                <c:pt idx="12">
                  <c:v>Становлянский район </c:v>
                </c:pt>
                <c:pt idx="13">
                  <c:v>Добровский район </c:v>
                </c:pt>
                <c:pt idx="14">
                  <c:v>г. Липецк</c:v>
                </c:pt>
                <c:pt idx="15">
                  <c:v>Задонский район </c:v>
                </c:pt>
                <c:pt idx="16">
                  <c:v>Лев-Толстовский район</c:v>
                </c:pt>
                <c:pt idx="17">
                  <c:v>Чаплыгинский район</c:v>
                </c:pt>
                <c:pt idx="18">
                  <c:v>Лебедянский район </c:v>
                </c:pt>
                <c:pt idx="19">
                  <c:v>Добринский район </c:v>
                </c:pt>
              </c:strCache>
            </c:strRef>
          </c:cat>
          <c:val>
            <c:numRef>
              <c:f>'[РЕЙТИНГ 4 КВ Правильный.xlsx]лист 8'!$C$3:$C$22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41662336"/>
        <c:axId val="41893888"/>
      </c:barChart>
      <c:catAx>
        <c:axId val="4166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ru-RU"/>
          </a:p>
        </c:txPr>
        <c:crossAx val="41893888"/>
        <c:crosses val="autoZero"/>
        <c:auto val="1"/>
        <c:lblAlgn val="ctr"/>
        <c:lblOffset val="100"/>
        <c:noMultiLvlLbl val="0"/>
      </c:catAx>
      <c:valAx>
        <c:axId val="4189388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1662336"/>
        <c:crosses val="autoZero"/>
        <c:crossBetween val="between"/>
      </c:valAx>
      <c:spPr>
        <a:solidFill>
          <a:schemeClr val="accent5">
            <a:lumMod val="40000"/>
            <a:lumOff val="60000"/>
          </a:schemeClr>
        </a:solidFill>
      </c:spPr>
    </c:plotArea>
    <c:plotVisOnly val="1"/>
    <c:dispBlanksAs val="gap"/>
    <c:showDLblsOverMax val="0"/>
  </c:chart>
  <c:spPr>
    <a:solidFill>
      <a:schemeClr val="accent5">
        <a:lumMod val="40000"/>
        <a:lumOff val="60000"/>
      </a:schemeClr>
    </a:solidFill>
  </c:spPr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0.09955</cdr:x>
      <cdr:y>0.55439</cdr:y>
    </cdr:from>
    <cdr:to>
      <cdr:x>1</cdr:x>
      <cdr:y>0.5566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899591" y="3033965"/>
          <a:ext cx="8136905" cy="1208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C00000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0.09248</cdr:x>
      <cdr:y>0.52561</cdr:y>
    </cdr:from>
    <cdr:to>
      <cdr:x>0.98033</cdr:x>
      <cdr:y>0.53229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843856" y="2844129"/>
          <a:ext cx="8101583" cy="3619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rgbClr val="C0504D"/>
          </a:solidFill>
          <a:prstDash val="sysDash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0.08871</cdr:x>
      <cdr:y>0.55571</cdr:y>
    </cdr:from>
    <cdr:to>
      <cdr:x>0.98387</cdr:x>
      <cdr:y>0.55571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>
          <a:off x="792088" y="2952328"/>
          <a:ext cx="7992888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rgbClr val="C0504D"/>
          </a:solidFill>
          <a:prstDash val="sysDash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</cdr:cxnSp>
  </cdr:relSizeAnchor>
  <cdr:relSizeAnchor xmlns:cdr="http://schemas.openxmlformats.org/drawingml/2006/chartDrawing">
    <cdr:from>
      <cdr:x>0.93173</cdr:x>
      <cdr:y>0.50149</cdr:y>
    </cdr:from>
    <cdr:to>
      <cdr:x>1</cdr:x>
      <cdr:y>0.56245</cdr:y>
    </cdr:to>
    <cdr:sp macro="" textlink="">
      <cdr:nvSpPr>
        <cdr:cNvPr id="4" name="TextBox 6"/>
        <cdr:cNvSpPr txBox="1"/>
      </cdr:nvSpPr>
      <cdr:spPr>
        <a:xfrm xmlns:a="http://schemas.openxmlformats.org/drawingml/2006/main">
          <a:off x="8319392" y="2664296"/>
          <a:ext cx="609600" cy="3238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1,63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0.92222</cdr:x>
      <cdr:y>0.25585</cdr:y>
    </cdr:from>
    <cdr:to>
      <cdr:x>1</cdr:x>
      <cdr:y>0.31455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8033056" y="1411590"/>
          <a:ext cx="677480" cy="3238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64,63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656" y="404664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Palatino Linotype"/>
              </a:rPr>
              <a:t>Критерий № 1. Доля населения, зарегистрированного в электронной базе данных от общей численности населения в возрасте от 6 лет, проживающего на территории муниципального района/городского округа Липецкой области</a:t>
            </a:r>
            <a:r>
              <a:rPr lang="ru-RU" sz="1600" b="1" dirty="0" smtClean="0">
                <a:latin typeface="Palatino Linotype"/>
              </a:rPr>
              <a:t>. </a:t>
            </a:r>
            <a:endParaRPr lang="ru-RU" sz="1600" b="1" dirty="0">
              <a:latin typeface="Palatino Linotype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4121559"/>
              </p:ext>
            </p:extLst>
          </p:nvPr>
        </p:nvGraphicFramePr>
        <p:xfrm>
          <a:off x="0" y="1484784"/>
          <a:ext cx="91440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>
            <a:off x="863080" y="3652610"/>
            <a:ext cx="8280920" cy="0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4"/>
          <p:cNvSpPr txBox="1"/>
          <p:nvPr/>
        </p:nvSpPr>
        <p:spPr>
          <a:xfrm>
            <a:off x="8532440" y="3366860"/>
            <a:ext cx="728662" cy="328180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14, 74</a:t>
            </a:r>
          </a:p>
        </p:txBody>
      </p:sp>
    </p:spTree>
    <p:extLst>
      <p:ext uri="{BB962C8B-B14F-4D97-AF65-F5344CB8AC3E}">
        <p14:creationId xmlns:p14="http://schemas.microsoft.com/office/powerpoint/2010/main" val="424774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1" y="132552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Palatino Linotype"/>
              </a:rPr>
              <a:t>Критерий № 2. Доля населения, принявшего участие в выполнении нормативов испытаний (тестов) комплекса ГТО, от общей численности населения, проживающего на территории муниципального района/городского округа Липецкой области, зарегистрированного в электронной базе данных.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6678862"/>
              </p:ext>
            </p:extLst>
          </p:nvPr>
        </p:nvGraphicFramePr>
        <p:xfrm>
          <a:off x="1" y="1268760"/>
          <a:ext cx="903649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11"/>
          <p:cNvSpPr txBox="1"/>
          <p:nvPr/>
        </p:nvSpPr>
        <p:spPr>
          <a:xfrm>
            <a:off x="8458200" y="3990955"/>
            <a:ext cx="685800" cy="323850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17,09</a:t>
            </a:r>
          </a:p>
        </p:txBody>
      </p:sp>
    </p:spTree>
    <p:extLst>
      <p:ext uri="{BB962C8B-B14F-4D97-AF65-F5344CB8AC3E}">
        <p14:creationId xmlns:p14="http://schemas.microsoft.com/office/powerpoint/2010/main" val="382582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Palatino Linotype"/>
              </a:rPr>
              <a:t>Критерий № 3. Доля населения, принявшего участие в выполнении нормативов испытаний (тестов) комплекса ГТО, от 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9530517"/>
              </p:ext>
            </p:extLst>
          </p:nvPr>
        </p:nvGraphicFramePr>
        <p:xfrm>
          <a:off x="19049" y="1412777"/>
          <a:ext cx="9124951" cy="5411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19869" y="3933056"/>
            <a:ext cx="591691" cy="323850"/>
          </a:xfrm>
          <a:prstGeom prst="rect">
            <a:avLst/>
          </a:prstGeom>
          <a:noFill/>
          <a:ln w="9525" cmpd="sng">
            <a:noFill/>
          </a:ln>
          <a:effectLst/>
        </p:spPr>
        <p:txBody>
          <a:bodyPr wrap="square" rtlCol="0" anchor="t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2,52</a:t>
            </a:r>
          </a:p>
        </p:txBody>
      </p:sp>
    </p:spTree>
    <p:extLst>
      <p:ext uri="{BB962C8B-B14F-4D97-AF65-F5344CB8AC3E}">
        <p14:creationId xmlns:p14="http://schemas.microsoft.com/office/powerpoint/2010/main" val="391741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Palatino Linotype"/>
              </a:rPr>
              <a:t>Критерий № 4. Доля населения,  выполнившего нормативы испытаний (тестов) комплекса ГТО на знаки отличия,  от   общей численности населения в возрасте от 6 лет, проживающего на территории муниципального района/городского округа Липецкой области.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6698929"/>
              </p:ext>
            </p:extLst>
          </p:nvPr>
        </p:nvGraphicFramePr>
        <p:xfrm>
          <a:off x="107504" y="1340768"/>
          <a:ext cx="8928992" cy="5312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818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292136" y="116632"/>
            <a:ext cx="85577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Palatino Linotype"/>
              </a:rPr>
              <a:t>Критерий № 5. Доля населения, выполнившего нормативы испытаний (тестов) комплекса ГТО  на знаки отличия, от общей численности населения, принявшего участие в выполнении нормативов испытаний (тестов) комплекса ГТО.</a:t>
            </a: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8831483"/>
              </p:ext>
            </p:extLst>
          </p:nvPr>
        </p:nvGraphicFramePr>
        <p:xfrm>
          <a:off x="139344" y="1340768"/>
          <a:ext cx="8710536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1073016" y="3068960"/>
            <a:ext cx="777686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82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2904" y="421574"/>
            <a:ext cx="65527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Palatino Linotype"/>
              </a:rPr>
              <a:t>Критерий № 6. Количество ставок штатного расписания центров тестирования (или структурных подразделений организаций), наделенных правом по оценке выполнения нормативов испытаний (тестов) комплекса ГТО для оказания </a:t>
            </a:r>
            <a:r>
              <a:rPr lang="ru-RU" sz="1600" b="1" dirty="0" err="1">
                <a:latin typeface="Palatino Linotype"/>
              </a:rPr>
              <a:t>госуслуги</a:t>
            </a:r>
            <a:r>
              <a:rPr lang="ru-RU" sz="1600" b="1" dirty="0">
                <a:latin typeface="Palatino Linotype"/>
              </a:rPr>
              <a:t> населению.</a:t>
            </a:r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6956464" y="421574"/>
            <a:ext cx="1872208" cy="1136593"/>
          </a:xfrm>
          <a:prstGeom prst="wedgeRectCallou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ВСЕГО – </a:t>
            </a:r>
            <a:r>
              <a:rPr lang="ru-RU" sz="2400" dirty="0" smtClean="0">
                <a:solidFill>
                  <a:srgbClr val="FF0000"/>
                </a:solidFill>
              </a:rPr>
              <a:t>62,5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1006569"/>
              </p:ext>
            </p:extLst>
          </p:nvPr>
        </p:nvGraphicFramePr>
        <p:xfrm>
          <a:off x="252904" y="1916832"/>
          <a:ext cx="8783592" cy="4727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080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0456" y="293747"/>
            <a:ext cx="6264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Palatino Linotype"/>
              </a:rPr>
              <a:t>Критерий № 7. Количество опубликованных материалов по вопросам внедрения комплекса ГТО в региональных средствах массовой информации за оцениваемый период.</a:t>
            </a:r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6876256" y="188640"/>
            <a:ext cx="1944216" cy="1041211"/>
          </a:xfrm>
          <a:prstGeom prst="wedgeRectCallou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ВСЕГО - </a:t>
            </a:r>
            <a:r>
              <a:rPr lang="ru-RU" sz="2400" dirty="0" smtClean="0">
                <a:solidFill>
                  <a:srgbClr val="FF0000"/>
                </a:solidFill>
              </a:rPr>
              <a:t>3022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0708748"/>
              </p:ext>
            </p:extLst>
          </p:nvPr>
        </p:nvGraphicFramePr>
        <p:xfrm>
          <a:off x="107504" y="1700808"/>
          <a:ext cx="8873545" cy="4897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321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2928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Palatino Linotype"/>
              </a:rPr>
              <a:t>Итоговый рейтинг за </a:t>
            </a:r>
            <a:r>
              <a:rPr lang="ru-RU" sz="2800" b="1" dirty="0" smtClean="0">
                <a:solidFill>
                  <a:srgbClr val="C00000"/>
                </a:solidFill>
                <a:latin typeface="Palatino Linotype"/>
              </a:rPr>
              <a:t>4 </a:t>
            </a:r>
            <a:r>
              <a:rPr lang="ru-RU" sz="2800" b="1" dirty="0">
                <a:solidFill>
                  <a:srgbClr val="C00000"/>
                </a:solidFill>
                <a:latin typeface="Palatino Linotype"/>
              </a:rPr>
              <a:t>квартал </a:t>
            </a:r>
            <a:r>
              <a:rPr lang="ru-RU" sz="2800" b="1" dirty="0" smtClean="0">
                <a:solidFill>
                  <a:srgbClr val="C00000"/>
                </a:solidFill>
                <a:latin typeface="Palatino Linotype"/>
              </a:rPr>
              <a:t>2021 </a:t>
            </a:r>
            <a:r>
              <a:rPr lang="ru-RU" sz="2800" b="1" dirty="0">
                <a:solidFill>
                  <a:srgbClr val="C00000"/>
                </a:solidFill>
                <a:latin typeface="Palatino Linotype"/>
              </a:rPr>
              <a:t>год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1115221"/>
              </p:ext>
            </p:extLst>
          </p:nvPr>
        </p:nvGraphicFramePr>
        <p:xfrm>
          <a:off x="84704" y="1124744"/>
          <a:ext cx="895179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639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283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Смольянинова Екатерина Руслановна</dc:creator>
  <cp:lastModifiedBy>Смольянинова Екатерина Руслановна</cp:lastModifiedBy>
  <cp:revision>14</cp:revision>
  <dcterms:created xsi:type="dcterms:W3CDTF">2022-11-15T08:16:07Z</dcterms:created>
  <dcterms:modified xsi:type="dcterms:W3CDTF">2023-01-13T08:59:51Z</dcterms:modified>
</cp:coreProperties>
</file>