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</c:spPr>
          <c:invertIfNegative val="0"/>
          <c:dLbls>
            <c:dLbl>
              <c:idx val="15"/>
              <c:layout>
                <c:manualLayout>
                  <c:x val="0"/>
                  <c:y val="4.2184552434473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'[РЕЙТИНГ 3 кв 2022 г.xlsx]Лист1'!$B$7:$B$26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г.xlsx]Лист1'!$E$7:$E$26</c:f>
              <c:numCache>
                <c:formatCode>0.00</c:formatCode>
                <c:ptCount val="20"/>
                <c:pt idx="0">
                  <c:v>24.324324324324326</c:v>
                </c:pt>
                <c:pt idx="1">
                  <c:v>19.697813013317404</c:v>
                </c:pt>
                <c:pt idx="2">
                  <c:v>28.274846449480982</c:v>
                </c:pt>
                <c:pt idx="3">
                  <c:v>28.313754201470932</c:v>
                </c:pt>
                <c:pt idx="4">
                  <c:v>28.815402038505095</c:v>
                </c:pt>
                <c:pt idx="5">
                  <c:v>18.143543187948161</c:v>
                </c:pt>
                <c:pt idx="6">
                  <c:v>19.792602575621444</c:v>
                </c:pt>
                <c:pt idx="7">
                  <c:v>20.271091077650972</c:v>
                </c:pt>
                <c:pt idx="8">
                  <c:v>23.798970546182442</c:v>
                </c:pt>
                <c:pt idx="9">
                  <c:v>19.64237818506929</c:v>
                </c:pt>
                <c:pt idx="10">
                  <c:v>23.992283772889557</c:v>
                </c:pt>
                <c:pt idx="11">
                  <c:v>16.912062677292987</c:v>
                </c:pt>
                <c:pt idx="12">
                  <c:v>23.448059091623449</c:v>
                </c:pt>
                <c:pt idx="13">
                  <c:v>22.344714627693083</c:v>
                </c:pt>
                <c:pt idx="14">
                  <c:v>24.265587529976017</c:v>
                </c:pt>
                <c:pt idx="15">
                  <c:v>32.663774403470711</c:v>
                </c:pt>
                <c:pt idx="16">
                  <c:v>22.151675485008816</c:v>
                </c:pt>
                <c:pt idx="17">
                  <c:v>24.731575487546564</c:v>
                </c:pt>
                <c:pt idx="18">
                  <c:v>18.523001135989638</c:v>
                </c:pt>
                <c:pt idx="19">
                  <c:v>7.0055387044322499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100"/>
        <c:axId val="47525888"/>
        <c:axId val="47528576"/>
      </c:barChart>
      <c:catAx>
        <c:axId val="4752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7528576"/>
        <c:crosses val="autoZero"/>
        <c:auto val="1"/>
        <c:lblAlgn val="ctr"/>
        <c:lblOffset val="100"/>
        <c:noMultiLvlLbl val="0"/>
      </c:catAx>
      <c:valAx>
        <c:axId val="47528576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7525888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4096977568283217E-17"/>
                  <c:y val="3.61045230791934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378698637568394E-3"/>
                  <c:y val="-2.3163309405601407E-2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378698637568394E-3"/>
                  <c:y val="-2.756284982449483E-2"/>
                </c:manualLayout>
              </c:layout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757397275136505E-3"/>
                  <c:y val="-2.7315772275453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15540376730017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75068779053220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55339468108655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2.1137779464313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378698637568394E-3"/>
                  <c:y val="-3.08425302258904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6.77102109224298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87914914250176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6.2121451686009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5.64315002793325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5378698637568394E-3"/>
                  <c:y val="1.7241248458400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5378698637568394E-3"/>
                  <c:y val="8.90048382506403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1.90028354889373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1277582054626573E-16"/>
                  <c:y val="-2.26571377373009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7.326313126521835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7.916179152304757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5.01955327873172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 2022 г.xlsx]Лист2'!$B$7:$B$26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г.xlsx]Лист2'!$E$7:$E$26</c:f>
              <c:numCache>
                <c:formatCode>0.00</c:formatCode>
                <c:ptCount val="20"/>
                <c:pt idx="0">
                  <c:v>0.88888888888888884</c:v>
                </c:pt>
                <c:pt idx="1">
                  <c:v>1.3783597518952445E-2</c:v>
                </c:pt>
                <c:pt idx="2">
                  <c:v>0.27947154471544716</c:v>
                </c:pt>
                <c:pt idx="3">
                  <c:v>0.19981194170192759</c:v>
                </c:pt>
                <c:pt idx="4">
                  <c:v>1.8393334381386577</c:v>
                </c:pt>
                <c:pt idx="5">
                  <c:v>5.4749818709209572</c:v>
                </c:pt>
                <c:pt idx="6">
                  <c:v>4.6340079440136179</c:v>
                </c:pt>
                <c:pt idx="7">
                  <c:v>3.1540766440624507E-2</c:v>
                </c:pt>
                <c:pt idx="8">
                  <c:v>1.1414839291078402</c:v>
                </c:pt>
                <c:pt idx="9">
                  <c:v>3.1406463359126078</c:v>
                </c:pt>
                <c:pt idx="10">
                  <c:v>0.24000960038401534</c:v>
                </c:pt>
                <c:pt idx="11">
                  <c:v>2.3961661341853033</c:v>
                </c:pt>
                <c:pt idx="12">
                  <c:v>1.4326407506702412</c:v>
                </c:pt>
                <c:pt idx="13">
                  <c:v>3.5804905553989288</c:v>
                </c:pt>
                <c:pt idx="14">
                  <c:v>8.2561251801523579</c:v>
                </c:pt>
                <c:pt idx="15">
                  <c:v>7.1058573515739143</c:v>
                </c:pt>
                <c:pt idx="16">
                  <c:v>0</c:v>
                </c:pt>
                <c:pt idx="17">
                  <c:v>1.6243354991139987</c:v>
                </c:pt>
                <c:pt idx="18">
                  <c:v>4.4362927723964001</c:v>
                </c:pt>
                <c:pt idx="19">
                  <c:v>1.9443934104966625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100"/>
        <c:axId val="48474752"/>
        <c:axId val="48484736"/>
      </c:barChart>
      <c:catAx>
        <c:axId val="48474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8484736"/>
        <c:crosses val="autoZero"/>
        <c:auto val="1"/>
        <c:lblAlgn val="ctr"/>
        <c:lblOffset val="100"/>
        <c:noMultiLvlLbl val="0"/>
      </c:catAx>
      <c:valAx>
        <c:axId val="4848473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8474752"/>
        <c:crosses val="autoZero"/>
        <c:crossBetween val="between"/>
      </c:valAx>
      <c:spPr>
        <a:solidFill>
          <a:schemeClr val="tx2"/>
        </a:solidFill>
        <a:ln>
          <a:noFill/>
        </a:ln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1.45719489981785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4286581663630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064696051397751E-3"/>
                  <c:y val="-2.185792349726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812939210279447E-3"/>
                  <c:y val="-2.185792349726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9143897996357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9.7146326654523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42865816636307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0313991289583991E-16"/>
                  <c:y val="-9.7146326654523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 2022 г.xlsx]Лист3'!$B$7:$B$26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г.xlsx]Лист3'!$E$7:$E$26</c:f>
              <c:numCache>
                <c:formatCode>0.00</c:formatCode>
                <c:ptCount val="20"/>
                <c:pt idx="0">
                  <c:v>0.21621621621621623</c:v>
                </c:pt>
                <c:pt idx="1">
                  <c:v>2.7150672657915097E-3</c:v>
                </c:pt>
                <c:pt idx="2">
                  <c:v>7.9020150138285256E-2</c:v>
                </c:pt>
                <c:pt idx="3">
                  <c:v>5.6574262038670171E-2</c:v>
                </c:pt>
                <c:pt idx="4">
                  <c:v>0.5300113250283125</c:v>
                </c:pt>
                <c:pt idx="5">
                  <c:v>0.99335570028287612</c:v>
                </c:pt>
                <c:pt idx="6">
                  <c:v>0.91719077568134177</c:v>
                </c:pt>
                <c:pt idx="7">
                  <c:v>6.3936574917681666E-3</c:v>
                </c:pt>
                <c:pt idx="8">
                  <c:v>0.27166142407778093</c:v>
                </c:pt>
                <c:pt idx="9">
                  <c:v>0.6168976307554761</c:v>
                </c:pt>
                <c:pt idx="10">
                  <c:v>5.7583784406311185E-2</c:v>
                </c:pt>
                <c:pt idx="11">
                  <c:v>0.40524111846548699</c:v>
                </c:pt>
                <c:pt idx="12">
                  <c:v>0.33592644978783592</c:v>
                </c:pt>
                <c:pt idx="13">
                  <c:v>0.8000503968753937</c:v>
                </c:pt>
                <c:pt idx="14">
                  <c:v>2.0033972821742605</c:v>
                </c:pt>
                <c:pt idx="15">
                  <c:v>2.3210412147505424</c:v>
                </c:pt>
                <c:pt idx="16">
                  <c:v>0</c:v>
                </c:pt>
                <c:pt idx="17">
                  <c:v>0.40172376013439487</c:v>
                </c:pt>
                <c:pt idx="18">
                  <c:v>0.82173456062681149</c:v>
                </c:pt>
                <c:pt idx="19">
                  <c:v>0.13621523293877391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"/>
        <c:overlap val="100"/>
        <c:axId val="47898624"/>
        <c:axId val="47900160"/>
      </c:barChart>
      <c:catAx>
        <c:axId val="4789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7900160"/>
        <c:crosses val="autoZero"/>
        <c:auto val="1"/>
        <c:lblAlgn val="ctr"/>
        <c:lblOffset val="100"/>
        <c:noMultiLvlLbl val="0"/>
      </c:catAx>
      <c:valAx>
        <c:axId val="4790016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7898624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2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8.3246609011652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8.3246609011652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 2022 г.xlsx]Лист4'!$B$7:$B$26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г.xlsx]Лист4'!$E$7:$E$26</c:f>
              <c:numCache>
                <c:formatCode>0.00</c:formatCode>
                <c:ptCount val="20"/>
                <c:pt idx="0">
                  <c:v>0.12612612612612611</c:v>
                </c:pt>
                <c:pt idx="1">
                  <c:v>4.7513677151351422E-2</c:v>
                </c:pt>
                <c:pt idx="2">
                  <c:v>7.5428325131999568E-2</c:v>
                </c:pt>
                <c:pt idx="3">
                  <c:v>6.3230057572631365E-2</c:v>
                </c:pt>
                <c:pt idx="4">
                  <c:v>0.19479048697621745</c:v>
                </c:pt>
                <c:pt idx="5">
                  <c:v>0.17104137885665419</c:v>
                </c:pt>
                <c:pt idx="6">
                  <c:v>0.58400718778077276</c:v>
                </c:pt>
                <c:pt idx="7">
                  <c:v>1.9180972475304498E-2</c:v>
                </c:pt>
                <c:pt idx="8">
                  <c:v>0.13583071203889047</c:v>
                </c:pt>
                <c:pt idx="9">
                  <c:v>0.16092981671881984</c:v>
                </c:pt>
                <c:pt idx="10">
                  <c:v>5.7583784406311185E-2</c:v>
                </c:pt>
                <c:pt idx="11">
                  <c:v>2.7016074564365795E-2</c:v>
                </c:pt>
                <c:pt idx="12">
                  <c:v>6.6792393525066787E-2</c:v>
                </c:pt>
                <c:pt idx="13">
                  <c:v>0.30238125236235353</c:v>
                </c:pt>
                <c:pt idx="14">
                  <c:v>0.21482813749000798</c:v>
                </c:pt>
                <c:pt idx="15">
                  <c:v>0.21691973969631237</c:v>
                </c:pt>
                <c:pt idx="16">
                  <c:v>2.3515579071134628E-2</c:v>
                </c:pt>
                <c:pt idx="17">
                  <c:v>9.1300854575998833E-2</c:v>
                </c:pt>
                <c:pt idx="18">
                  <c:v>0.45651920034822857</c:v>
                </c:pt>
                <c:pt idx="19">
                  <c:v>3.9255728547709652E-2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8598016"/>
        <c:axId val="48599808"/>
      </c:barChart>
      <c:catAx>
        <c:axId val="4859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48599808"/>
        <c:crosses val="autoZero"/>
        <c:auto val="1"/>
        <c:lblAlgn val="ctr"/>
        <c:lblOffset val="100"/>
        <c:noMultiLvlLbl val="0"/>
      </c:catAx>
      <c:valAx>
        <c:axId val="485998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48598016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99852836314535"/>
          <c:y val="3.6293186072355113E-2"/>
          <c:w val="0.87804578762914753"/>
          <c:h val="0.6062967917044914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ysClr val="window" lastClr="FFFFFF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0"/>
                  <c:y val="-2.56136577490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143897996357013E-3"/>
                  <c:y val="-0.278904497359417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2689429581825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415154366546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571948998177973E-3"/>
                  <c:y val="-6.2611163386676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571948998178506E-3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3.6997505637581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138384788848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4571948998178506E-3"/>
                  <c:y val="-1.7075771832730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571948998178506E-3"/>
                  <c:y val="-1.422980986060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27676957769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1473975578430962E-7"/>
                  <c:y val="-1.9921733804851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1.9921733804851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2.561365774909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 2022 г.xlsx]Лист5'!$B$7:$B$26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г.xlsx]Лист5'!$E$7:$E$26</c:f>
              <c:numCache>
                <c:formatCode>0.00</c:formatCode>
                <c:ptCount val="20"/>
                <c:pt idx="0">
                  <c:v>58.333333333333336</c:v>
                </c:pt>
                <c:pt idx="1">
                  <c:v>1750</c:v>
                </c:pt>
                <c:pt idx="2">
                  <c:v>95.454545454545453</c:v>
                </c:pt>
                <c:pt idx="3">
                  <c:v>111.76470588235294</c:v>
                </c:pt>
                <c:pt idx="4">
                  <c:v>36.752136752136757</c:v>
                </c:pt>
                <c:pt idx="5">
                  <c:v>17.218543046357617</c:v>
                </c:pt>
                <c:pt idx="6">
                  <c:v>63.673469387755098</c:v>
                </c:pt>
                <c:pt idx="7">
                  <c:v>300</c:v>
                </c:pt>
                <c:pt idx="8">
                  <c:v>50</c:v>
                </c:pt>
                <c:pt idx="9">
                  <c:v>26.086956521739129</c:v>
                </c:pt>
                <c:pt idx="10">
                  <c:v>100</c:v>
                </c:pt>
                <c:pt idx="11">
                  <c:v>6.666666666666667</c:v>
                </c:pt>
                <c:pt idx="12">
                  <c:v>19.883040935672515</c:v>
                </c:pt>
                <c:pt idx="13">
                  <c:v>37.795275590551178</c:v>
                </c:pt>
                <c:pt idx="14">
                  <c:v>10.723192019950124</c:v>
                </c:pt>
                <c:pt idx="15">
                  <c:v>9.3457943925233646</c:v>
                </c:pt>
                <c:pt idx="16">
                  <c:v>0</c:v>
                </c:pt>
                <c:pt idx="17">
                  <c:v>22.727272727272727</c:v>
                </c:pt>
                <c:pt idx="18">
                  <c:v>55.555555555555557</c:v>
                </c:pt>
                <c:pt idx="19">
                  <c:v>28.818897637795278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2"/>
        <c:overlap val="100"/>
        <c:axId val="48624384"/>
        <c:axId val="78508032"/>
      </c:barChart>
      <c:catAx>
        <c:axId val="48624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78508032"/>
        <c:crosses val="autoZero"/>
        <c:auto val="1"/>
        <c:lblAlgn val="ctr"/>
        <c:lblOffset val="100"/>
        <c:noMultiLvlLbl val="0"/>
      </c:catAx>
      <c:valAx>
        <c:axId val="7850803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8624384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 2022 г.xlsx]Лист6'!$B$7:$B$26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1.5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2.5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"/>
        <c:overlap val="100"/>
        <c:axId val="67929600"/>
        <c:axId val="67948928"/>
      </c:barChart>
      <c:catAx>
        <c:axId val="67929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67948928"/>
        <c:crosses val="autoZero"/>
        <c:auto val="1"/>
        <c:lblAlgn val="ctr"/>
        <c:lblOffset val="100"/>
        <c:noMultiLvlLbl val="0"/>
      </c:catAx>
      <c:valAx>
        <c:axId val="679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bg1"/>
                </a:solidFill>
              </a:defRPr>
            </a:pPr>
            <a:endParaRPr lang="ru-RU"/>
          </a:p>
        </c:txPr>
        <c:crossAx val="67929600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930427641754315E-3"/>
                  <c:y val="-2.8235294117646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58823529411764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69284086809931E-17"/>
                  <c:y val="-2.35294117647059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5882352941176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3.0588235294117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965213820877574E-3"/>
                  <c:y val="-2.58823529411763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2965213820877097E-3"/>
                  <c:y val="-3.52941176470588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3.76470588235294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3.2941176470588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9.5077136347239723E-17"/>
                  <c:y val="-3.76470588235294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2965213820878049E-3"/>
                  <c:y val="-3.2941176470588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965213820877097E-3"/>
                  <c:y val="-3.76470588235293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2965213820877097E-3"/>
                  <c:y val="-2.8235294117647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3 кв 2022 г.xlsx]Лист7'!$B$7:$B$26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3 кв 2022 г.xlsx]Лист7'!$K$7:$K$26</c:f>
              <c:numCache>
                <c:formatCode>0</c:formatCode>
                <c:ptCount val="20"/>
                <c:pt idx="0">
                  <c:v>45</c:v>
                </c:pt>
                <c:pt idx="1">
                  <c:v>44</c:v>
                </c:pt>
                <c:pt idx="2">
                  <c:v>24</c:v>
                </c:pt>
                <c:pt idx="3">
                  <c:v>32</c:v>
                </c:pt>
                <c:pt idx="4">
                  <c:v>55</c:v>
                </c:pt>
                <c:pt idx="5">
                  <c:v>35</c:v>
                </c:pt>
                <c:pt idx="6">
                  <c:v>1520</c:v>
                </c:pt>
                <c:pt idx="7">
                  <c:v>16</c:v>
                </c:pt>
                <c:pt idx="8">
                  <c:v>183</c:v>
                </c:pt>
                <c:pt idx="9">
                  <c:v>52</c:v>
                </c:pt>
                <c:pt idx="10">
                  <c:v>23</c:v>
                </c:pt>
                <c:pt idx="11">
                  <c:v>52</c:v>
                </c:pt>
                <c:pt idx="12">
                  <c:v>68</c:v>
                </c:pt>
                <c:pt idx="13">
                  <c:v>39</c:v>
                </c:pt>
                <c:pt idx="14">
                  <c:v>69</c:v>
                </c:pt>
                <c:pt idx="15">
                  <c:v>31</c:v>
                </c:pt>
                <c:pt idx="16">
                  <c:v>47</c:v>
                </c:pt>
                <c:pt idx="17">
                  <c:v>26</c:v>
                </c:pt>
                <c:pt idx="18">
                  <c:v>385</c:v>
                </c:pt>
                <c:pt idx="19">
                  <c:v>1603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"/>
        <c:overlap val="100"/>
        <c:axId val="90645632"/>
        <c:axId val="90647168"/>
      </c:barChart>
      <c:catAx>
        <c:axId val="9064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0647168"/>
        <c:crosses val="autoZero"/>
        <c:auto val="1"/>
        <c:lblAlgn val="ctr"/>
        <c:lblOffset val="100"/>
        <c:noMultiLvlLbl val="0"/>
      </c:catAx>
      <c:valAx>
        <c:axId val="906471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0645632"/>
        <c:crosses val="autoZero"/>
        <c:crossBetween val="between"/>
      </c:valAx>
      <c:spPr>
        <a:solidFill>
          <a:schemeClr val="tx2"/>
        </a:solidFill>
      </c:spPr>
    </c:plotArea>
    <c:plotVisOnly val="1"/>
    <c:dispBlanksAs val="gap"/>
    <c:showDLblsOverMax val="0"/>
  </c:chart>
  <c:spPr>
    <a:solidFill>
      <a:schemeClr val="tx2"/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solidFill>
          <a:schemeClr val="tx2"/>
        </a:solidFill>
      </c:spPr>
    </c:sideWall>
    <c:backWall>
      <c:thickness val="0"/>
      <c:spPr>
        <a:solidFill>
          <a:schemeClr val="tx2"/>
        </a:solidFill>
      </c:spPr>
    </c:backWall>
    <c:plotArea>
      <c:layout>
        <c:manualLayout>
          <c:layoutTarget val="inner"/>
          <c:xMode val="edge"/>
          <c:yMode val="edge"/>
          <c:x val="5.9692277746857543E-2"/>
          <c:y val="3.3453915986308293E-2"/>
          <c:w val="0.92331274349686587"/>
          <c:h val="0.66307496916233299"/>
        </c:manualLayout>
      </c:layout>
      <c:bar3DChart>
        <c:barDir val="col"/>
        <c:grouping val="clustered"/>
        <c:varyColors val="0"/>
        <c:ser>
          <c:idx val="0"/>
          <c:order val="0"/>
          <c:spPr>
            <a:pattFill prst="pct5">
              <a:fgClr>
                <a:schemeClr val="accent3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effectLst/>
            </c:spPr>
            <c:txPr>
              <a:bodyPr rot="0" vert="horz"/>
              <a:lstStyle/>
              <a:p>
                <a:pPr>
                  <a:defRPr b="1">
                    <a:ln w="9000" cmpd="sng">
                      <a:noFill/>
                      <a:prstDash val="solid"/>
                    </a:ln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3 кв 2022 г.xlsx]лист 8'!$A$2:$A$21</c:f>
              <c:strCache>
                <c:ptCount val="20"/>
                <c:pt idx="0">
                  <c:v>Елецкий район </c:v>
                </c:pt>
                <c:pt idx="1">
                  <c:v>г.Елец </c:v>
                </c:pt>
                <c:pt idx="2">
                  <c:v>Усманский район </c:v>
                </c:pt>
                <c:pt idx="3">
                  <c:v>Тербунский район </c:v>
                </c:pt>
                <c:pt idx="4">
                  <c:v>Добровский район </c:v>
                </c:pt>
                <c:pt idx="5">
                  <c:v>Измалковский район </c:v>
                </c:pt>
                <c:pt idx="6">
                  <c:v>Становлянский район </c:v>
                </c:pt>
                <c:pt idx="7">
                  <c:v>Долгоруковский район </c:v>
                </c:pt>
                <c:pt idx="8">
                  <c:v>Липецкий район</c:v>
                </c:pt>
                <c:pt idx="9">
                  <c:v>г. Липецк</c:v>
                </c:pt>
                <c:pt idx="10">
                  <c:v>Данковский район </c:v>
                </c:pt>
                <c:pt idx="11">
                  <c:v>Краснинский район </c:v>
                </c:pt>
                <c:pt idx="12">
                  <c:v>Чаплыгинский район</c:v>
                </c:pt>
                <c:pt idx="13">
                  <c:v>Воловский район </c:v>
                </c:pt>
                <c:pt idx="14">
                  <c:v>Добринский район </c:v>
                </c:pt>
                <c:pt idx="15">
                  <c:v>Грязинский район </c:v>
                </c:pt>
                <c:pt idx="16">
                  <c:v>Лев-Толстовский район</c:v>
                </c:pt>
                <c:pt idx="17">
                  <c:v>Лебедянский район </c:v>
                </c:pt>
                <c:pt idx="18">
                  <c:v>Задонский район </c:v>
                </c:pt>
                <c:pt idx="19">
                  <c:v>Хлевенский район</c:v>
                </c:pt>
              </c:strCache>
            </c:strRef>
          </c:cat>
          <c:val>
            <c:numRef>
              <c:f>'[РЕЙТИНГ 3 кв 2022 г.xlsx]лист 8'!$B$2:$B$21</c:f>
              <c:numCache>
                <c:formatCode>0.0</c:formatCode>
                <c:ptCount val="20"/>
                <c:pt idx="0">
                  <c:v>105.5</c:v>
                </c:pt>
                <c:pt idx="1">
                  <c:v>105</c:v>
                </c:pt>
                <c:pt idx="2">
                  <c:v>94.5</c:v>
                </c:pt>
                <c:pt idx="3">
                  <c:v>93.5</c:v>
                </c:pt>
                <c:pt idx="4">
                  <c:v>91</c:v>
                </c:pt>
                <c:pt idx="5">
                  <c:v>88</c:v>
                </c:pt>
                <c:pt idx="6">
                  <c:v>81.5</c:v>
                </c:pt>
                <c:pt idx="7">
                  <c:v>80</c:v>
                </c:pt>
                <c:pt idx="8">
                  <c:v>74</c:v>
                </c:pt>
                <c:pt idx="9">
                  <c:v>73</c:v>
                </c:pt>
                <c:pt idx="10">
                  <c:v>72</c:v>
                </c:pt>
                <c:pt idx="11">
                  <c:v>71.5</c:v>
                </c:pt>
                <c:pt idx="12">
                  <c:v>70</c:v>
                </c:pt>
                <c:pt idx="13">
                  <c:v>69.5</c:v>
                </c:pt>
                <c:pt idx="14">
                  <c:v>61.5</c:v>
                </c:pt>
                <c:pt idx="15">
                  <c:v>59</c:v>
                </c:pt>
                <c:pt idx="16">
                  <c:v>59</c:v>
                </c:pt>
                <c:pt idx="17">
                  <c:v>52.5</c:v>
                </c:pt>
                <c:pt idx="18">
                  <c:v>39.5</c:v>
                </c:pt>
                <c:pt idx="19">
                  <c:v>29.5</c:v>
                </c:pt>
              </c:numCache>
            </c:numRef>
          </c:val>
          <c:shape val="box"/>
        </c:ser>
        <c:ser>
          <c:idx val="1"/>
          <c:order val="1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ln w="9000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'[РЕЙТИНГ 3 кв 2022 г.xlsx]лист 8'!$A$2:$A$21</c:f>
              <c:strCache>
                <c:ptCount val="20"/>
                <c:pt idx="0">
                  <c:v>Елецкий район </c:v>
                </c:pt>
                <c:pt idx="1">
                  <c:v>г.Елец </c:v>
                </c:pt>
                <c:pt idx="2">
                  <c:v>Усманский район </c:v>
                </c:pt>
                <c:pt idx="3">
                  <c:v>Тербунский район </c:v>
                </c:pt>
                <c:pt idx="4">
                  <c:v>Добровский район </c:v>
                </c:pt>
                <c:pt idx="5">
                  <c:v>Измалковский район </c:v>
                </c:pt>
                <c:pt idx="6">
                  <c:v>Становлянский район </c:v>
                </c:pt>
                <c:pt idx="7">
                  <c:v>Долгоруковский район </c:v>
                </c:pt>
                <c:pt idx="8">
                  <c:v>Липецкий район</c:v>
                </c:pt>
                <c:pt idx="9">
                  <c:v>г. Липецк</c:v>
                </c:pt>
                <c:pt idx="10">
                  <c:v>Данковский район </c:v>
                </c:pt>
                <c:pt idx="11">
                  <c:v>Краснинский район </c:v>
                </c:pt>
                <c:pt idx="12">
                  <c:v>Чаплыгинский район</c:v>
                </c:pt>
                <c:pt idx="13">
                  <c:v>Воловский район </c:v>
                </c:pt>
                <c:pt idx="14">
                  <c:v>Добринский район </c:v>
                </c:pt>
                <c:pt idx="15">
                  <c:v>Грязинский район </c:v>
                </c:pt>
                <c:pt idx="16">
                  <c:v>Лев-Толстовский район</c:v>
                </c:pt>
                <c:pt idx="17">
                  <c:v>Лебедянский район </c:v>
                </c:pt>
                <c:pt idx="18">
                  <c:v>Задонский район </c:v>
                </c:pt>
                <c:pt idx="19">
                  <c:v>Хлевенский район</c:v>
                </c:pt>
              </c:strCache>
            </c:strRef>
          </c:cat>
          <c:val>
            <c:numRef>
              <c:f>'[РЕЙТИНГ 3 кв 2022 г.xlsx]лист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16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  <c:shape val="box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158"/>
        <c:shape val="cylinder"/>
        <c:axId val="92604672"/>
        <c:axId val="92626944"/>
        <c:axId val="0"/>
      </c:bar3DChart>
      <c:catAx>
        <c:axId val="9260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2"/>
            </a:solidFill>
          </a:ln>
        </c:spPr>
        <c:txPr>
          <a:bodyPr/>
          <a:lstStyle/>
          <a:p>
            <a:pPr>
              <a:defRPr>
                <a:ln w="9000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2626944"/>
        <c:crosses val="autoZero"/>
        <c:auto val="1"/>
        <c:lblAlgn val="ctr"/>
        <c:lblOffset val="100"/>
        <c:noMultiLvlLbl val="0"/>
      </c:catAx>
      <c:valAx>
        <c:axId val="92626944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n w="9000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2604672"/>
        <c:crosses val="autoZero"/>
        <c:crossBetween val="between"/>
      </c:valAx>
      <c:spPr>
        <a:solidFill>
          <a:schemeClr val="tx2"/>
        </a:solidFill>
        <a:ln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  <c:showDLblsOverMax val="0"/>
  </c:chart>
  <c:spPr>
    <a:gradFill>
      <a:gsLst>
        <a:gs pos="0">
          <a:srgbClr val="FFFFFF"/>
        </a:gs>
        <a:gs pos="100000">
          <a:schemeClr val="bg1">
            <a:lumMod val="85000"/>
          </a:schemeClr>
        </a:gs>
      </a:gsLst>
      <a:lin ang="5400000" scaled="0"/>
    </a:gradFill>
    <a:ln w="25400" cap="flat" cmpd="sng" algn="ctr">
      <a:noFill/>
      <a:prstDash val="solid"/>
    </a:ln>
    <a:effectLst/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0.0776</cdr:x>
      <cdr:y>0.39494</cdr:y>
    </cdr:from>
    <cdr:to>
      <cdr:x>1</cdr:x>
      <cdr:y>0.41203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4545" y="1664617"/>
          <a:ext cx="8136904" cy="72008"/>
        </a:xfrm>
        <a:prstGeom xmlns:a="http://schemas.openxmlformats.org/drawingml/2006/main" prst="line">
          <a:avLst/>
        </a:prstGeom>
        <a:ln xmlns:a="http://schemas.openxmlformats.org/drawingml/2006/main" w="28575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0.07402</cdr:x>
      <cdr:y>0.5465</cdr:y>
    </cdr:from>
    <cdr:to>
      <cdr:x>1</cdr:x>
      <cdr:y>0.5465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1" y="2592288"/>
          <a:ext cx="8106817" cy="0"/>
        </a:xfrm>
        <a:prstGeom xmlns:a="http://schemas.openxmlformats.org/drawingml/2006/main" prst="line">
          <a:avLst/>
        </a:prstGeom>
        <a:ln xmlns:a="http://schemas.openxmlformats.org/drawingml/2006/main" w="28575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0.07725</cdr:x>
      <cdr:y>0.62361</cdr:y>
    </cdr:from>
    <cdr:to>
      <cdr:x>0.99756</cdr:x>
      <cdr:y>0.63845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677010" y="3024336"/>
          <a:ext cx="8064896" cy="72008"/>
        </a:xfrm>
        <a:prstGeom xmlns:a="http://schemas.openxmlformats.org/drawingml/2006/main" prst="line">
          <a:avLst/>
        </a:prstGeom>
        <a:ln xmlns:a="http://schemas.openxmlformats.org/drawingml/2006/main" w="28575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0.07627</cdr:x>
      <cdr:y>0.60294</cdr:y>
    </cdr:from>
    <cdr:to>
      <cdr:x>1</cdr:x>
      <cdr:y>0.61765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2" y="2952328"/>
          <a:ext cx="7848872" cy="72008"/>
        </a:xfrm>
        <a:prstGeom xmlns:a="http://schemas.openxmlformats.org/drawingml/2006/main" prst="line">
          <a:avLst/>
        </a:prstGeom>
        <a:ln xmlns:a="http://schemas.openxmlformats.org/drawingml/2006/main" w="28575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656" y="40466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муниципального района/городского округа Липецкой области</a:t>
            </a:r>
            <a:r>
              <a:rPr lang="ru-RU" sz="1600" b="1" dirty="0" smtClean="0">
                <a:solidFill>
                  <a:schemeClr val="bg1"/>
                </a:solidFill>
                <a:latin typeface="Palatino Linotype"/>
              </a:rPr>
              <a:t>. </a:t>
            </a:r>
            <a:endParaRPr lang="ru-RU" sz="1600" b="1" dirty="0">
              <a:solidFill>
                <a:schemeClr val="bg1"/>
              </a:solidFill>
              <a:latin typeface="Palatino Linotype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418035"/>
              </p:ext>
            </p:extLst>
          </p:nvPr>
        </p:nvGraphicFramePr>
        <p:xfrm>
          <a:off x="142627" y="1844824"/>
          <a:ext cx="8821449" cy="421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4"/>
          <p:cNvSpPr txBox="1"/>
          <p:nvPr/>
        </p:nvSpPr>
        <p:spPr>
          <a:xfrm>
            <a:off x="8337624" y="3325870"/>
            <a:ext cx="827192" cy="248773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15,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88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132552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428482"/>
              </p:ext>
            </p:extLst>
          </p:nvPr>
        </p:nvGraphicFramePr>
        <p:xfrm>
          <a:off x="251521" y="1628800"/>
          <a:ext cx="8754888" cy="47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31844" y="3933056"/>
            <a:ext cx="6046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b="1" kern="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r>
              <a:rPr lang="ru-RU" sz="1400" b="1" kern="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,</a:t>
            </a:r>
            <a:r>
              <a:rPr lang="en-US" sz="1400" b="1" kern="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43</a:t>
            </a:r>
            <a:endParaRPr lang="ru-RU" sz="1400" b="1" kern="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3. Доля населения, принявшего участие в выполнении нормативов испытаний (тестов) комплекса ГТО, от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592162"/>
              </p:ext>
            </p:extLst>
          </p:nvPr>
        </p:nvGraphicFramePr>
        <p:xfrm>
          <a:off x="154335" y="1412776"/>
          <a:ext cx="8763322" cy="484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96440" y="4149080"/>
            <a:ext cx="6623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600" b="1" kern="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0,39</a:t>
            </a:r>
          </a:p>
        </p:txBody>
      </p:sp>
    </p:spTree>
    <p:extLst>
      <p:ext uri="{BB962C8B-B14F-4D97-AF65-F5344CB8AC3E}">
        <p14:creationId xmlns:p14="http://schemas.microsoft.com/office/powerpoint/2010/main" val="39174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742829"/>
              </p:ext>
            </p:extLst>
          </p:nvPr>
        </p:nvGraphicFramePr>
        <p:xfrm>
          <a:off x="323528" y="1484784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44408" y="4221088"/>
            <a:ext cx="6623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600" b="1" kern="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0,12</a:t>
            </a:r>
          </a:p>
        </p:txBody>
      </p:sp>
    </p:spTree>
    <p:extLst>
      <p:ext uri="{BB962C8B-B14F-4D97-AF65-F5344CB8AC3E}">
        <p14:creationId xmlns:p14="http://schemas.microsoft.com/office/powerpoint/2010/main" val="18081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595636"/>
              </p:ext>
            </p:extLst>
          </p:nvPr>
        </p:nvGraphicFramePr>
        <p:xfrm>
          <a:off x="75928" y="1055429"/>
          <a:ext cx="88295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043608" y="3861048"/>
            <a:ext cx="7776864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8203549" y="3372521"/>
            <a:ext cx="7248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400" b="1" kern="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30,78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5279225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*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2176" y="5552365"/>
            <a:ext cx="8193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Количество участников выполнивших нормативы испытаний (тестов) комплекса ГТО  на знаки отличия превышает количество принявших участие в выполнении нормативов испытаний (тестов) комплекса ГТО, так как участникам присвоены серебряные и бронзовые знаки отличия, в связи  с переходом в следующую возрастную ступень.  Данный критерий изменится в итоговом рейтинге за 2022 год.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1244918"/>
            <a:ext cx="383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</a:rPr>
              <a:t>*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30456"/>
            <a:ext cx="438733" cy="541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66553"/>
            <a:ext cx="438732" cy="541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92136" y="116632"/>
            <a:ext cx="8557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prstClr val="white"/>
                </a:solidFill>
                <a:latin typeface="Palatino Linotype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комплекса ГТО.</a:t>
            </a:r>
          </a:p>
        </p:txBody>
      </p:sp>
    </p:spTree>
    <p:extLst>
      <p:ext uri="{BB962C8B-B14F-4D97-AF65-F5344CB8AC3E}">
        <p14:creationId xmlns:p14="http://schemas.microsoft.com/office/powerpoint/2010/main" val="40168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</a:t>
            </a:r>
            <a:r>
              <a:rPr lang="ru-RU" sz="1600" b="1" dirty="0" err="1">
                <a:solidFill>
                  <a:schemeClr val="bg1"/>
                </a:solidFill>
                <a:latin typeface="Palatino Linotype"/>
              </a:rPr>
              <a:t>госуслуги</a:t>
            </a:r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 населению.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692421"/>
              </p:ext>
            </p:extLst>
          </p:nvPr>
        </p:nvGraphicFramePr>
        <p:xfrm>
          <a:off x="179513" y="1772816"/>
          <a:ext cx="87591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>
          <a:xfrm>
            <a:off x="6948264" y="476672"/>
            <a:ext cx="1872208" cy="1008112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– 64,5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  <a:latin typeface="Palatino Linotype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941713"/>
              </p:ext>
            </p:extLst>
          </p:nvPr>
        </p:nvGraphicFramePr>
        <p:xfrm>
          <a:off x="235352" y="1412776"/>
          <a:ext cx="8749561" cy="4930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>
          <a:xfrm>
            <a:off x="6876256" y="332656"/>
            <a:ext cx="1944216" cy="936104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- 4349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1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292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Palatino Linotype"/>
              </a:rPr>
              <a:t>Итоговый рейтинг за </a:t>
            </a:r>
            <a:r>
              <a:rPr lang="ru-RU" sz="2800" b="1" dirty="0" smtClean="0">
                <a:solidFill>
                  <a:schemeClr val="bg1"/>
                </a:solidFill>
                <a:latin typeface="Palatino Linotype"/>
              </a:rPr>
              <a:t>3 </a:t>
            </a:r>
            <a:r>
              <a:rPr lang="ru-RU" sz="2800" b="1" dirty="0">
                <a:solidFill>
                  <a:schemeClr val="bg1"/>
                </a:solidFill>
                <a:latin typeface="Palatino Linotype"/>
              </a:rPr>
              <a:t>квартал 2022 год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531887"/>
              </p:ext>
            </p:extLst>
          </p:nvPr>
        </p:nvGraphicFramePr>
        <p:xfrm>
          <a:off x="302216" y="1268760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3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317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Смольянинова Екатерина Руслановна</dc:creator>
  <cp:lastModifiedBy>Смольянинова Екатерина Руслановна</cp:lastModifiedBy>
  <cp:revision>9</cp:revision>
  <dcterms:created xsi:type="dcterms:W3CDTF">2022-11-15T08:16:07Z</dcterms:created>
  <dcterms:modified xsi:type="dcterms:W3CDTF">2022-11-21T07:10:13Z</dcterms:modified>
</cp:coreProperties>
</file>