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B81824"/>
    <a:srgbClr val="047AB9"/>
    <a:srgbClr val="FF3300"/>
    <a:srgbClr val="E4D568"/>
    <a:srgbClr val="A7AAA8"/>
    <a:srgbClr val="607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06" y="-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ysClr val="window" lastClr="FFFFFF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15"/>
              <c:layout>
                <c:manualLayout>
                  <c:x val="-1.0729416122071355E-3"/>
                  <c:y val="1.3025868143341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9525" cap="flat" cmpd="sng" algn="ctr">
                <a:noFill/>
                <a:prstDash val="solid"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ln>
                      <a:noFill/>
                    </a:ln>
                    <a:solidFill>
                      <a:srgbClr val="00206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2 кв 2022 г.xlsx]Лист1'!$B$7:$B$26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2 кв 2022 г.xlsx]Лист1'!$E$7:$E$26</c:f>
              <c:numCache>
                <c:formatCode>0.00</c:formatCode>
                <c:ptCount val="20"/>
                <c:pt idx="0">
                  <c:v>23.52117605880294</c:v>
                </c:pt>
                <c:pt idx="1">
                  <c:v>19.668936020464788</c:v>
                </c:pt>
                <c:pt idx="2">
                  <c:v>26.353624420128192</c:v>
                </c:pt>
                <c:pt idx="3">
                  <c:v>28.156508163663567</c:v>
                </c:pt>
                <c:pt idx="4">
                  <c:v>28.051526889469418</c:v>
                </c:pt>
                <c:pt idx="5">
                  <c:v>17.480202518499286</c:v>
                </c:pt>
                <c:pt idx="6">
                  <c:v>19.481248596451831</c:v>
                </c:pt>
                <c:pt idx="7">
                  <c:v>19.085681789460381</c:v>
                </c:pt>
                <c:pt idx="8">
                  <c:v>23.464157831917433</c:v>
                </c:pt>
                <c:pt idx="9">
                  <c:v>24.479026920668993</c:v>
                </c:pt>
                <c:pt idx="10">
                  <c:v>22.717903831493349</c:v>
                </c:pt>
                <c:pt idx="11">
                  <c:v>16.701986754966889</c:v>
                </c:pt>
                <c:pt idx="12">
                  <c:v>22.458185301983953</c:v>
                </c:pt>
                <c:pt idx="13">
                  <c:v>22.034960215525341</c:v>
                </c:pt>
                <c:pt idx="14">
                  <c:v>23.986569890880364</c:v>
                </c:pt>
                <c:pt idx="15">
                  <c:v>30.995074317317663</c:v>
                </c:pt>
                <c:pt idx="16">
                  <c:v>22.345209270148739</c:v>
                </c:pt>
                <c:pt idx="17">
                  <c:v>23.644627204847961</c:v>
                </c:pt>
                <c:pt idx="18">
                  <c:v>17.510198545598715</c:v>
                </c:pt>
                <c:pt idx="19">
                  <c:v>6.703744460637064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36430208"/>
        <c:axId val="62404864"/>
      </c:barChart>
      <c:catAx>
        <c:axId val="3643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62404864"/>
        <c:crosses val="autoZero"/>
        <c:auto val="1"/>
        <c:lblAlgn val="ctr"/>
        <c:lblOffset val="100"/>
        <c:noMultiLvlLbl val="0"/>
      </c:catAx>
      <c:valAx>
        <c:axId val="6240486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36430208"/>
        <c:crosses val="autoZero"/>
        <c:crossBetween val="between"/>
      </c:valAx>
      <c:spPr>
        <a:solidFill>
          <a:srgbClr val="2F5897">
            <a:lumMod val="75000"/>
          </a:srgbClr>
        </a:solidFill>
      </c:spPr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8688599704294E-2"/>
          <c:y val="3.0372694882986349E-2"/>
          <c:w val="0.91676303709206886"/>
          <c:h val="0.66820833757759779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16,</a:t>
                    </a:r>
                    <a:r>
                      <a:rPr lang="ru-RU" dirty="0" smtClean="0"/>
                      <a:t>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2.1909230747069403E-3"/>
                  <c:y val="-2.6900132344029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ru-RU" smtClean="0"/>
                      <a:t>6,08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2 кв 2022 г.xlsx]Лист2'!$B$7:$B$26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2 кв 2022 г.xlsx]Лист2'!$E$7:$E$26</c:f>
              <c:numCache>
                <c:formatCode>0.00</c:formatCode>
                <c:ptCount val="20"/>
                <c:pt idx="0">
                  <c:v>6.510416666666667</c:v>
                </c:pt>
                <c:pt idx="1">
                  <c:v>3.2617671345995047</c:v>
                </c:pt>
                <c:pt idx="2">
                  <c:v>6.1139478634775601</c:v>
                </c:pt>
                <c:pt idx="3">
                  <c:v>0.51981055792999886</c:v>
                </c:pt>
                <c:pt idx="4">
                  <c:v>2.8741168914579318</c:v>
                </c:pt>
                <c:pt idx="5">
                  <c:v>16.635722242851838</c:v>
                </c:pt>
                <c:pt idx="6">
                  <c:v>3.6119116234390005</c:v>
                </c:pt>
                <c:pt idx="7">
                  <c:v>0.44694586988909119</c:v>
                </c:pt>
                <c:pt idx="8">
                  <c:v>5.1466187911430286</c:v>
                </c:pt>
                <c:pt idx="9">
                  <c:v>16.770186335403729</c:v>
                </c:pt>
                <c:pt idx="10">
                  <c:v>1.8642803877703209</c:v>
                </c:pt>
                <c:pt idx="11">
                  <c:v>5.1546391752577314</c:v>
                </c:pt>
                <c:pt idx="12">
                  <c:v>2.2484891574831143</c:v>
                </c:pt>
                <c:pt idx="13">
                  <c:v>4.0659653113448959</c:v>
                </c:pt>
                <c:pt idx="14">
                  <c:v>9.4689172498970766</c:v>
                </c:pt>
                <c:pt idx="15">
                  <c:v>6.091865895309124</c:v>
                </c:pt>
                <c:pt idx="16">
                  <c:v>2.8121775025799796</c:v>
                </c:pt>
                <c:pt idx="17">
                  <c:v>4.1342486651411141</c:v>
                </c:pt>
                <c:pt idx="18">
                  <c:v>6.2444139903473754</c:v>
                </c:pt>
                <c:pt idx="19">
                  <c:v>4.1355051337305113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overlap val="100"/>
        <c:axId val="36498816"/>
        <c:axId val="37902592"/>
      </c:barChart>
      <c:catAx>
        <c:axId val="36498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37902592"/>
        <c:crosses val="autoZero"/>
        <c:auto val="1"/>
        <c:lblAlgn val="ctr"/>
        <c:lblOffset val="100"/>
        <c:noMultiLvlLbl val="0"/>
      </c:catAx>
      <c:valAx>
        <c:axId val="3790259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36498816"/>
        <c:crosses val="autoZero"/>
        <c:crossBetween val="between"/>
      </c:valAx>
      <c:spPr>
        <a:solidFill>
          <a:schemeClr val="tx2">
            <a:lumMod val="7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2.1508448459279551E-3"/>
                  <c:y val="-2.2722230571598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508448459279356E-3"/>
                  <c:y val="-2.2722230571598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2722230571598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smtClean="0"/>
                      <a:t>4,06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1.0754224229639776E-3"/>
                  <c:y val="1.1361115285799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2 кв 2022 г.xlsx]Лист3'!$B$7:$B$26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2 кв 2022 г.xlsx]Лист3'!$E$7:$E$26</c:f>
              <c:numCache>
                <c:formatCode>0.00</c:formatCode>
                <c:ptCount val="20"/>
                <c:pt idx="0">
                  <c:v>1.5313265663283164</c:v>
                </c:pt>
                <c:pt idx="1">
                  <c:v>0.64155489084092421</c:v>
                </c:pt>
                <c:pt idx="2">
                  <c:v>1.6112468571833281</c:v>
                </c:pt>
                <c:pt idx="3">
                  <c:v>0.14636050217914526</c:v>
                </c:pt>
                <c:pt idx="4">
                  <c:v>0.80623367264210433</c:v>
                </c:pt>
                <c:pt idx="5">
                  <c:v>2.907957938465533</c:v>
                </c:pt>
                <c:pt idx="6">
                  <c:v>0.70364548244629088</c:v>
                </c:pt>
                <c:pt idx="7">
                  <c:v>8.5302666498167576E-2</c:v>
                </c:pt>
                <c:pt idx="8">
                  <c:v>1.2076107561609211</c:v>
                </c:pt>
                <c:pt idx="9">
                  <c:v>4.1051784276898307</c:v>
                </c:pt>
                <c:pt idx="10">
                  <c:v>0.42352542564305279</c:v>
                </c:pt>
                <c:pt idx="11">
                  <c:v>0.86092715231788075</c:v>
                </c:pt>
                <c:pt idx="12">
                  <c:v>0.5049698614825755</c:v>
                </c:pt>
                <c:pt idx="13">
                  <c:v>0.89593383873190913</c:v>
                </c:pt>
                <c:pt idx="14">
                  <c:v>2.2712684540561892</c:v>
                </c:pt>
                <c:pt idx="15">
                  <c:v>1.8881783615623919</c:v>
                </c:pt>
                <c:pt idx="16">
                  <c:v>0.62838694799953876</c:v>
                </c:pt>
                <c:pt idx="17">
                  <c:v>0.9775276845940194</c:v>
                </c:pt>
                <c:pt idx="18">
                  <c:v>1.0934092877189689</c:v>
                </c:pt>
                <c:pt idx="19">
                  <c:v>0.27723369632182049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67018752"/>
        <c:axId val="67021440"/>
      </c:barChart>
      <c:catAx>
        <c:axId val="67018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 i="0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67021440"/>
        <c:crosses val="autoZero"/>
        <c:auto val="1"/>
        <c:lblAlgn val="ctr"/>
        <c:lblOffset val="100"/>
        <c:noMultiLvlLbl val="0"/>
      </c:catAx>
      <c:valAx>
        <c:axId val="67021440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67018752"/>
        <c:crosses val="autoZero"/>
        <c:crossBetween val="between"/>
      </c:valAx>
      <c:spPr>
        <a:solidFill>
          <a:schemeClr val="tx2">
            <a:lumMod val="7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</c:spPr>
          <c:invertIfNegative val="0"/>
          <c:dLbls>
            <c:dLbl>
              <c:idx val="4"/>
              <c:layout>
                <c:manualLayout>
                  <c:x val="-2.2046161537606934E-3"/>
                  <c:y val="2.0673599889450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1023080768803467E-3"/>
                  <c:y val="-1.3782520508281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3069242306410398E-3"/>
                  <c:y val="2.0673780762422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2 кв 2022 г.xlsx]Лист4'!$B$7:$B$26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2 кв 2022 г.xlsx]Лист4'!$E$7:$E$26</c:f>
              <c:numCache>
                <c:formatCode>0.00</c:formatCode>
                <c:ptCount val="20"/>
                <c:pt idx="0">
                  <c:v>5.2502625131256565E-2</c:v>
                </c:pt>
                <c:pt idx="1">
                  <c:v>0.10692581514015402</c:v>
                </c:pt>
                <c:pt idx="2">
                  <c:v>0.86405325967633417</c:v>
                </c:pt>
                <c:pt idx="3">
                  <c:v>6.8301567683601128E-2</c:v>
                </c:pt>
                <c:pt idx="4">
                  <c:v>0.32879920727862355</c:v>
                </c:pt>
                <c:pt idx="5">
                  <c:v>0.11683759574191872</c:v>
                </c:pt>
                <c:pt idx="6">
                  <c:v>0.26573845347705671</c:v>
                </c:pt>
                <c:pt idx="7">
                  <c:v>4.423101225830911E-2</c:v>
                </c:pt>
                <c:pt idx="8">
                  <c:v>0.21062978305132346</c:v>
                </c:pt>
                <c:pt idx="9">
                  <c:v>0.34880601019586799</c:v>
                </c:pt>
                <c:pt idx="10">
                  <c:v>9.5999096479091967E-2</c:v>
                </c:pt>
                <c:pt idx="11">
                  <c:v>0.11920529801324503</c:v>
                </c:pt>
                <c:pt idx="12">
                  <c:v>0.12175162668156959</c:v>
                </c:pt>
                <c:pt idx="13">
                  <c:v>0.13157070359000061</c:v>
                </c:pt>
                <c:pt idx="14">
                  <c:v>0.32587764775588801</c:v>
                </c:pt>
                <c:pt idx="15">
                  <c:v>0.46880400967853436</c:v>
                </c:pt>
                <c:pt idx="16">
                  <c:v>0.10953533955955262</c:v>
                </c:pt>
                <c:pt idx="17">
                  <c:v>0.21642679363705228</c:v>
                </c:pt>
                <c:pt idx="18">
                  <c:v>0.69381409955449835</c:v>
                </c:pt>
                <c:pt idx="19">
                  <c:v>4.9710869685291953E-2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38115968"/>
        <c:axId val="38118912"/>
      </c:barChart>
      <c:catAx>
        <c:axId val="3811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38118912"/>
        <c:crosses val="autoZero"/>
        <c:auto val="1"/>
        <c:lblAlgn val="ctr"/>
        <c:lblOffset val="100"/>
        <c:noMultiLvlLbl val="0"/>
      </c:catAx>
      <c:valAx>
        <c:axId val="38118912"/>
        <c:scaling>
          <c:orientation val="minMax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38115968"/>
        <c:crosses val="autoZero"/>
        <c:crossBetween val="between"/>
      </c:valAx>
      <c:spPr>
        <a:solidFill>
          <a:schemeClr val="tx2">
            <a:lumMod val="7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185841619353876E-2"/>
          <c:y val="3.6293186072355113E-2"/>
          <c:w val="0.89385848040476912"/>
          <c:h val="0.65454473312489092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</c:spPr>
          <c:invertIfNegative val="0"/>
          <c:dLbls>
            <c:dLbl>
              <c:idx val="2"/>
              <c:layout>
                <c:manualLayout>
                  <c:x val="2.2467425770809819E-3"/>
                  <c:y val="3.0234735823003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1233712885404805E-3"/>
                  <c:y val="2.015649054866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smtClean="0"/>
                      <a:t>8,59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ru-RU" smtClean="0"/>
                      <a:t>24,86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2 кв 2022 г.xlsx]Лист5'!$B$7:$B$26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2 кв 2022 г.xlsx]Лист5'!$E$7:$E$26</c:f>
              <c:numCache>
                <c:formatCode>0.00</c:formatCode>
                <c:ptCount val="20"/>
                <c:pt idx="0">
                  <c:v>3.4285714285714288</c:v>
                </c:pt>
                <c:pt idx="1">
                  <c:v>16.666666666666664</c:v>
                </c:pt>
                <c:pt idx="2">
                  <c:v>53.626373626373628</c:v>
                </c:pt>
                <c:pt idx="3">
                  <c:v>46.666666666666664</c:v>
                </c:pt>
                <c:pt idx="4">
                  <c:v>40.782122905027933</c:v>
                </c:pt>
                <c:pt idx="5">
                  <c:v>4.0178571428571432</c:v>
                </c:pt>
                <c:pt idx="6">
                  <c:v>37.765957446808514</c:v>
                </c:pt>
                <c:pt idx="7">
                  <c:v>51.851851851851848</c:v>
                </c:pt>
                <c:pt idx="8">
                  <c:v>17.441860465116278</c:v>
                </c:pt>
                <c:pt idx="9">
                  <c:v>8.4967320261437909</c:v>
                </c:pt>
                <c:pt idx="10">
                  <c:v>22.666666666666664</c:v>
                </c:pt>
                <c:pt idx="11">
                  <c:v>13.846153846153847</c:v>
                </c:pt>
                <c:pt idx="12">
                  <c:v>24.110671936758894</c:v>
                </c:pt>
                <c:pt idx="13">
                  <c:v>14.685314685314685</c:v>
                </c:pt>
                <c:pt idx="14">
                  <c:v>14.347826086956522</c:v>
                </c:pt>
                <c:pt idx="15">
                  <c:v>24.82837528604119</c:v>
                </c:pt>
                <c:pt idx="16">
                  <c:v>17.431192660550458</c:v>
                </c:pt>
                <c:pt idx="17">
                  <c:v>22.140221402214021</c:v>
                </c:pt>
                <c:pt idx="18">
                  <c:v>63.454198473282439</c:v>
                </c:pt>
                <c:pt idx="19">
                  <c:v>17.931034482758619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4"/>
        <c:overlap val="100"/>
        <c:axId val="66996864"/>
        <c:axId val="77608448"/>
      </c:barChart>
      <c:catAx>
        <c:axId val="66996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77608448"/>
        <c:crosses val="autoZero"/>
        <c:auto val="1"/>
        <c:lblAlgn val="ctr"/>
        <c:lblOffset val="100"/>
        <c:noMultiLvlLbl val="0"/>
      </c:catAx>
      <c:valAx>
        <c:axId val="7760844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66996864"/>
        <c:crosses val="autoZero"/>
        <c:crossBetween val="between"/>
      </c:valAx>
      <c:spPr>
        <a:solidFill>
          <a:schemeClr val="tx2">
            <a:lumMod val="7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425352450016372E-2"/>
          <c:y val="3.2842092028912771E-2"/>
          <c:w val="0.91297684095706533"/>
          <c:h val="0.6437337583660574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1 кв 2022 г.xlsx]Лист6'!$B$7:$B$26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1 кв 2022 г.xlsx]Лист6'!$D$7:$D$26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1.5</c:v>
                </c:pt>
                <c:pt idx="10">
                  <c:v>1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5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77637120"/>
        <c:axId val="77656448"/>
      </c:barChart>
      <c:catAx>
        <c:axId val="7763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77656448"/>
        <c:crosses val="autoZero"/>
        <c:auto val="1"/>
        <c:lblAlgn val="ctr"/>
        <c:lblOffset val="100"/>
        <c:noMultiLvlLbl val="0"/>
      </c:catAx>
      <c:valAx>
        <c:axId val="77656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7763712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bg1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2 кв 2022 г.xlsx]Лист7'!$B$7:$B$26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2 кв 2022 г.xlsx]Лист7'!$K$7:$K$26</c:f>
              <c:numCache>
                <c:formatCode>0</c:formatCode>
                <c:ptCount val="20"/>
                <c:pt idx="0">
                  <c:v>36</c:v>
                </c:pt>
                <c:pt idx="1">
                  <c:v>22</c:v>
                </c:pt>
                <c:pt idx="2">
                  <c:v>15</c:v>
                </c:pt>
                <c:pt idx="3">
                  <c:v>22</c:v>
                </c:pt>
                <c:pt idx="4">
                  <c:v>35</c:v>
                </c:pt>
                <c:pt idx="5">
                  <c:v>23</c:v>
                </c:pt>
                <c:pt idx="6">
                  <c:v>1245</c:v>
                </c:pt>
                <c:pt idx="7">
                  <c:v>15</c:v>
                </c:pt>
                <c:pt idx="8">
                  <c:v>160</c:v>
                </c:pt>
                <c:pt idx="9">
                  <c:v>37</c:v>
                </c:pt>
                <c:pt idx="10">
                  <c:v>13</c:v>
                </c:pt>
                <c:pt idx="11">
                  <c:v>29</c:v>
                </c:pt>
                <c:pt idx="12">
                  <c:v>40</c:v>
                </c:pt>
                <c:pt idx="13">
                  <c:v>26</c:v>
                </c:pt>
                <c:pt idx="14">
                  <c:v>43</c:v>
                </c:pt>
                <c:pt idx="15">
                  <c:v>16</c:v>
                </c:pt>
                <c:pt idx="16">
                  <c:v>32</c:v>
                </c:pt>
                <c:pt idx="17">
                  <c:v>19</c:v>
                </c:pt>
                <c:pt idx="18">
                  <c:v>300</c:v>
                </c:pt>
                <c:pt idx="19">
                  <c:v>1184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"/>
        <c:overlap val="100"/>
        <c:axId val="67085440"/>
        <c:axId val="67092480"/>
      </c:barChart>
      <c:catAx>
        <c:axId val="6708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67092480"/>
        <c:crosses val="autoZero"/>
        <c:auto val="1"/>
        <c:lblAlgn val="ctr"/>
        <c:lblOffset val="100"/>
        <c:noMultiLvlLbl val="0"/>
      </c:catAx>
      <c:valAx>
        <c:axId val="6709248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67085440"/>
        <c:crosses val="autoZero"/>
        <c:crossBetween val="between"/>
      </c:valAx>
      <c:spPr>
        <a:solidFill>
          <a:schemeClr val="tx2">
            <a:lumMod val="7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solidFill>
          <a:srgbClr val="2F5897">
            <a:lumMod val="75000"/>
          </a:srgbClr>
        </a:solidFill>
      </c:spPr>
    </c:sideWall>
    <c:backWall>
      <c:thickness val="0"/>
      <c:spPr>
        <a:solidFill>
          <a:srgbClr val="2F5897">
            <a:lumMod val="75000"/>
          </a:srgbClr>
        </a:solidFill>
      </c:spPr>
    </c:backWall>
    <c:plotArea>
      <c:layout>
        <c:manualLayout>
          <c:layoutTarget val="inner"/>
          <c:xMode val="edge"/>
          <c:yMode val="edge"/>
          <c:x val="5.9692277746857543E-2"/>
          <c:y val="3.3453915986308293E-2"/>
          <c:w val="0.92331274349686587"/>
          <c:h val="0.6630749691623329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ysClr val="window" lastClr="FFFF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effectLst/>
            </c:spPr>
            <c:txPr>
              <a:bodyPr rot="0" vert="horz"/>
              <a:lstStyle/>
              <a:p>
                <a:pPr>
                  <a:defRPr sz="1400" b="1">
                    <a:ln w="9000" cmpd="sng">
                      <a:noFill/>
                      <a:prstDash val="solid"/>
                    </a:ln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2 кв 2022 г.xlsx]лист 8'!$A$2:$A$21</c:f>
              <c:strCache>
                <c:ptCount val="20"/>
                <c:pt idx="0">
                  <c:v>г.Елец </c:v>
                </c:pt>
                <c:pt idx="1">
                  <c:v>Данковский район </c:v>
                </c:pt>
                <c:pt idx="2">
                  <c:v>Краснинский район </c:v>
                </c:pt>
                <c:pt idx="3">
                  <c:v>Усманский район </c:v>
                </c:pt>
                <c:pt idx="4">
                  <c:v>Измалковский район </c:v>
                </c:pt>
                <c:pt idx="5">
                  <c:v>Тербунский район </c:v>
                </c:pt>
                <c:pt idx="6">
                  <c:v>Добровский район </c:v>
                </c:pt>
                <c:pt idx="7">
                  <c:v>Елецкий район </c:v>
                </c:pt>
                <c:pt idx="8">
                  <c:v>Долгоруковский район </c:v>
                </c:pt>
                <c:pt idx="9">
                  <c:v>Липецкий район</c:v>
                </c:pt>
                <c:pt idx="10">
                  <c:v>Чаплыгинский район</c:v>
                </c:pt>
                <c:pt idx="11">
                  <c:v>Воловский район </c:v>
                </c:pt>
                <c:pt idx="12">
                  <c:v>г. Липецк</c:v>
                </c:pt>
                <c:pt idx="13">
                  <c:v>Лев-Толстовский район</c:v>
                </c:pt>
                <c:pt idx="14">
                  <c:v>Становлянский район </c:v>
                </c:pt>
                <c:pt idx="15">
                  <c:v>Грязинский район </c:v>
                </c:pt>
                <c:pt idx="16">
                  <c:v>Добринский район </c:v>
                </c:pt>
                <c:pt idx="17">
                  <c:v>Хлевенский район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'[РЕЙТИНГ 2 кв 2022 г.xlsx]лист 8'!$B$2:$B$21</c:f>
              <c:numCache>
                <c:formatCode>0.0</c:formatCode>
                <c:ptCount val="20"/>
                <c:pt idx="0">
                  <c:v>109</c:v>
                </c:pt>
                <c:pt idx="1">
                  <c:v>104.5</c:v>
                </c:pt>
                <c:pt idx="2">
                  <c:v>99.5</c:v>
                </c:pt>
                <c:pt idx="3">
                  <c:v>98.5</c:v>
                </c:pt>
                <c:pt idx="4">
                  <c:v>95</c:v>
                </c:pt>
                <c:pt idx="5">
                  <c:v>91.5</c:v>
                </c:pt>
                <c:pt idx="6">
                  <c:v>86.5</c:v>
                </c:pt>
                <c:pt idx="7">
                  <c:v>82.5</c:v>
                </c:pt>
                <c:pt idx="8">
                  <c:v>74</c:v>
                </c:pt>
                <c:pt idx="9">
                  <c:v>72</c:v>
                </c:pt>
                <c:pt idx="10">
                  <c:v>69.5</c:v>
                </c:pt>
                <c:pt idx="11">
                  <c:v>66.5</c:v>
                </c:pt>
                <c:pt idx="12">
                  <c:v>66</c:v>
                </c:pt>
                <c:pt idx="13">
                  <c:v>62</c:v>
                </c:pt>
                <c:pt idx="14">
                  <c:v>58.5</c:v>
                </c:pt>
                <c:pt idx="15">
                  <c:v>55.5</c:v>
                </c:pt>
                <c:pt idx="16">
                  <c:v>55</c:v>
                </c:pt>
                <c:pt idx="17">
                  <c:v>50.5</c:v>
                </c:pt>
                <c:pt idx="18">
                  <c:v>40.5</c:v>
                </c:pt>
                <c:pt idx="19">
                  <c:v>33</c:v>
                </c:pt>
              </c:numCache>
            </c:numRef>
          </c:val>
          <c:shape val="box"/>
        </c:ser>
        <c:ser>
          <c:idx val="1"/>
          <c:order val="1"/>
          <c:spPr>
            <a:pattFill prst="dkUpDiag">
              <a:fgClr>
                <a:srgbClr val="2F5897">
                  <a:lumMod val="75000"/>
                </a:srgbClr>
              </a:fgClr>
              <a:bgClr>
                <a:sysClr val="window" lastClr="FFFFFF"/>
              </a:bgClr>
            </a:pattFill>
          </c:spPr>
          <c:invertIfNegative val="0"/>
          <c:dLbls>
            <c:txPr>
              <a:bodyPr/>
              <a:lstStyle/>
              <a:p>
                <a:pPr>
                  <a:defRPr sz="1800">
                    <a:ln w="9000" cmpd="sng">
                      <a:solidFill>
                        <a:srgbClr val="FF0000"/>
                      </a:solidFill>
                      <a:prstDash val="solid"/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'[РЕЙТИНГ 2 кв 2022 г.xlsx]лист 8'!$A$2:$A$21</c:f>
              <c:strCache>
                <c:ptCount val="20"/>
                <c:pt idx="0">
                  <c:v>г.Елец </c:v>
                </c:pt>
                <c:pt idx="1">
                  <c:v>Данковский район </c:v>
                </c:pt>
                <c:pt idx="2">
                  <c:v>Краснинский район </c:v>
                </c:pt>
                <c:pt idx="3">
                  <c:v>Усманский район </c:v>
                </c:pt>
                <c:pt idx="4">
                  <c:v>Измалковский район </c:v>
                </c:pt>
                <c:pt idx="5">
                  <c:v>Тербунский район </c:v>
                </c:pt>
                <c:pt idx="6">
                  <c:v>Добровский район </c:v>
                </c:pt>
                <c:pt idx="7">
                  <c:v>Елецкий район </c:v>
                </c:pt>
                <c:pt idx="8">
                  <c:v>Долгоруковский район </c:v>
                </c:pt>
                <c:pt idx="9">
                  <c:v>Липецкий район</c:v>
                </c:pt>
                <c:pt idx="10">
                  <c:v>Чаплыгинский район</c:v>
                </c:pt>
                <c:pt idx="11">
                  <c:v>Воловский район </c:v>
                </c:pt>
                <c:pt idx="12">
                  <c:v>г. Липецк</c:v>
                </c:pt>
                <c:pt idx="13">
                  <c:v>Лев-Толстовский район</c:v>
                </c:pt>
                <c:pt idx="14">
                  <c:v>Становлянский район </c:v>
                </c:pt>
                <c:pt idx="15">
                  <c:v>Грязинский район </c:v>
                </c:pt>
                <c:pt idx="16">
                  <c:v>Добринский район </c:v>
                </c:pt>
                <c:pt idx="17">
                  <c:v>Хлевенский район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'[РЕЙТИНГ 2 кв 2022 г.xlsx]лист 8'!$C$2:$C$21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  <c:shape val="box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gapDepth val="158"/>
        <c:shape val="cylinder"/>
        <c:axId val="82558336"/>
        <c:axId val="82568320"/>
        <c:axId val="0"/>
      </c:bar3DChart>
      <c:catAx>
        <c:axId val="8255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ln w="9000" cmpd="sng">
                  <a:noFill/>
                  <a:prstDash val="solid"/>
                </a:ln>
                <a:solidFill>
                  <a:schemeClr val="bg1"/>
                </a:solidFill>
              </a:defRPr>
            </a:pPr>
            <a:endParaRPr lang="ru-RU"/>
          </a:p>
        </c:txPr>
        <c:crossAx val="82568320"/>
        <c:crosses val="autoZero"/>
        <c:auto val="1"/>
        <c:lblAlgn val="ctr"/>
        <c:lblOffset val="100"/>
        <c:noMultiLvlLbl val="0"/>
      </c:catAx>
      <c:valAx>
        <c:axId val="8256832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i="0">
                <a:ln w="9000" cmpd="sng">
                  <a:noFill/>
                  <a:prstDash val="solid"/>
                </a:ln>
                <a:solidFill>
                  <a:schemeClr val="bg1"/>
                </a:solidFill>
              </a:defRPr>
            </a:pPr>
            <a:endParaRPr lang="ru-RU"/>
          </a:p>
        </c:txPr>
        <c:crossAx val="82558336"/>
        <c:crosses val="autoZero"/>
        <c:crossBetween val="between"/>
      </c:valAx>
      <c:spPr>
        <a:solidFill>
          <a:srgbClr val="2F5897">
            <a:lumMod val="75000"/>
          </a:srgbClr>
        </a:solidFill>
        <a:ln>
          <a:noFill/>
        </a:ln>
        <a:effectLst>
          <a:outerShdw blurRad="50800" dist="50800" dir="5400000" algn="ctr" rotWithShape="0">
            <a:schemeClr val="bg1"/>
          </a:outerShdw>
        </a:effectLst>
      </c:spPr>
    </c:plotArea>
    <c:plotVisOnly val="1"/>
    <c:dispBlanksAs val="gap"/>
    <c:showDLblsOverMax val="0"/>
  </c:chart>
  <c:spPr>
    <a:solidFill>
      <a:srgbClr val="2F5897">
        <a:lumMod val="75000"/>
      </a:srgbClr>
    </a:solidFill>
    <a:ln w="25400" cap="flat" cmpd="sng" algn="ctr">
      <a:noFill/>
      <a:prstDash val="solid"/>
    </a:ln>
    <a:effectLst/>
  </c:spPr>
  <c:txPr>
    <a:bodyPr/>
    <a:lstStyle/>
    <a:p>
      <a:pPr>
        <a:defRPr b="1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0.08917</cdr:x>
      <cdr:y>0.43543</cdr:y>
    </cdr:from>
    <cdr:to>
      <cdr:x>1</cdr:x>
      <cdr:y>0.43543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>
          <a:off x="1008112" y="2194831"/>
          <a:ext cx="10297144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B81824"/>
          </a:solidFill>
          <a:prstDash val="lgDash"/>
        </a:ln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68FC2-5FCD-41A3-BAC0-AA0002D495B2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21B5E-E733-4D12-8D9A-1E4A9FB87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908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21B5E-E733-4D12-8D9A-1E4A9FB8743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0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21B5E-E733-4D12-8D9A-1E4A9FB8743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510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21B5E-E733-4D12-8D9A-1E4A9FB8743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37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8448" y="114510"/>
            <a:ext cx="1102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Критерий № 1. Доля населения, зарегистрированного в электронной базе данных от общей численности населения в возрасте от 6 лет, проживающего на территории муниципального района/городского округа Липецкой области</a:t>
            </a:r>
            <a:r>
              <a:rPr lang="ru-RU" sz="2000" b="1" dirty="0" smtClean="0">
                <a:solidFill>
                  <a:schemeClr val="bg1"/>
                </a:solidFill>
              </a:rPr>
              <a:t>. 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601590"/>
              </p:ext>
            </p:extLst>
          </p:nvPr>
        </p:nvGraphicFramePr>
        <p:xfrm>
          <a:off x="278077" y="1104653"/>
          <a:ext cx="11836618" cy="5849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908448" y="3510671"/>
            <a:ext cx="11020200" cy="0"/>
          </a:xfrm>
          <a:prstGeom prst="line">
            <a:avLst/>
          </a:prstGeom>
          <a:ln>
            <a:solidFill>
              <a:srgbClr val="B81824"/>
            </a:solidFill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039872" y="3049006"/>
            <a:ext cx="888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C0000"/>
                </a:solidFill>
              </a:rPr>
              <a:t>15,36</a:t>
            </a:r>
            <a:endParaRPr lang="ru-RU" sz="24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4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1422" y="152636"/>
            <a:ext cx="110892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Критерий № 2. Доля населения, принявшего участие в выполнении нормативов испытаний (тестов) комплекса ГТО, от общей численности населения, проживающего на территории муниципального района/городского округа Липецкой области, зарегистрированного в электронной базе данных.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570189"/>
              </p:ext>
            </p:extLst>
          </p:nvPr>
        </p:nvGraphicFramePr>
        <p:xfrm>
          <a:off x="335360" y="1454869"/>
          <a:ext cx="11593287" cy="5193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1199456" y="4365104"/>
            <a:ext cx="10657184" cy="0"/>
          </a:xfrm>
          <a:prstGeom prst="line">
            <a:avLst/>
          </a:prstGeom>
          <a:ln>
            <a:solidFill>
              <a:srgbClr val="B81824"/>
            </a:solidFill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1280575" y="3903439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C0000"/>
                </a:solidFill>
              </a:rPr>
              <a:t>4,52</a:t>
            </a:r>
            <a:endParaRPr lang="ru-RU" sz="24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1633" y="10510"/>
            <a:ext cx="110588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Критерий № 3. Доля населения, принявшего участие в выполнении нормативов испытаний (тестов) комплекса ГТО, от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584366"/>
              </p:ext>
            </p:extLst>
          </p:nvPr>
        </p:nvGraphicFramePr>
        <p:xfrm>
          <a:off x="201160" y="1195635"/>
          <a:ext cx="11809313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V="1">
            <a:off x="1039562" y="4581128"/>
            <a:ext cx="10977228" cy="2"/>
          </a:xfrm>
          <a:prstGeom prst="line">
            <a:avLst/>
          </a:prstGeom>
          <a:ln>
            <a:solidFill>
              <a:srgbClr val="B81824"/>
            </a:solidFill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1279632" y="3943283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C0000"/>
                </a:solidFill>
              </a:rPr>
              <a:t>0,69</a:t>
            </a:r>
            <a:endParaRPr lang="ru-RU" sz="24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26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7408" y="0"/>
            <a:ext cx="10898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Критерий № 4. Доля населения,  выполнившего нормативы испытаний (тестов) комплекса ГТО на знаки отличия,  от 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3297725"/>
              </p:ext>
            </p:extLst>
          </p:nvPr>
        </p:nvGraphicFramePr>
        <p:xfrm>
          <a:off x="263352" y="1295520"/>
          <a:ext cx="11521280" cy="5528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983432" y="4725144"/>
            <a:ext cx="10682904" cy="0"/>
          </a:xfrm>
          <a:prstGeom prst="line">
            <a:avLst/>
          </a:prstGeom>
          <a:ln>
            <a:solidFill>
              <a:srgbClr val="B81824"/>
            </a:solidFill>
            <a:prstDash val="lg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1136560" y="4177422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C0000"/>
                </a:solidFill>
              </a:rPr>
              <a:t>0,19</a:t>
            </a:r>
            <a:endParaRPr lang="ru-RU" sz="24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27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9416" y="332656"/>
            <a:ext cx="106571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Критерий № 5. Доля населения, выполнившего нормативы испытаний (тестов) комплекса ГТО  на знаки отличия, от общей численности населения, принявшего участие в выполнении нормативов испытаний (тестов) комплекса ГТО.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279670"/>
              </p:ext>
            </p:extLst>
          </p:nvPr>
        </p:nvGraphicFramePr>
        <p:xfrm>
          <a:off x="407368" y="1738225"/>
          <a:ext cx="113052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973722" y="3437906"/>
            <a:ext cx="1116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C0000"/>
                </a:solidFill>
              </a:rPr>
              <a:t>27,04</a:t>
            </a:r>
            <a:endParaRPr lang="ru-RU" sz="24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62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081731"/>
              </p:ext>
            </p:extLst>
          </p:nvPr>
        </p:nvGraphicFramePr>
        <p:xfrm>
          <a:off x="551384" y="1895167"/>
          <a:ext cx="11089232" cy="4931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11424" y="106759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Критерий № 6. Количество ставок штатного расписания центров тестирования (или структурных подразделений организаций), наделенных правом по оценке выполнения нормативов испытаний (тестов) комплекса ГТО для оказания </a:t>
            </a:r>
            <a:r>
              <a:rPr lang="ru-RU" sz="2000" b="1" dirty="0" err="1">
                <a:solidFill>
                  <a:schemeClr val="bg1"/>
                </a:solidFill>
              </a:rPr>
              <a:t>госуслуги</a:t>
            </a:r>
            <a:r>
              <a:rPr lang="ru-RU" sz="2000" b="1" dirty="0">
                <a:solidFill>
                  <a:schemeClr val="bg1"/>
                </a:solidFill>
              </a:rPr>
              <a:t> населению.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9192344" y="188640"/>
            <a:ext cx="2304256" cy="1549335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C0000"/>
                </a:solidFill>
              </a:rPr>
              <a:t>Общее количество ставок - 63</a:t>
            </a:r>
            <a:endParaRPr lang="ru-RU" sz="20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6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0616" y="86104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9312162" y="86104"/>
            <a:ext cx="2202756" cy="1367018"/>
          </a:xfrm>
          <a:prstGeom prst="wedgeRoundRectCallout">
            <a:avLst>
              <a:gd name="adj1" fmla="val -21372"/>
              <a:gd name="adj2" fmla="val 729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C0000"/>
                </a:solidFill>
              </a:rPr>
              <a:t>Всего по области - 3312</a:t>
            </a:r>
            <a:endParaRPr lang="ru-RU" sz="2000" b="1" dirty="0">
              <a:solidFill>
                <a:srgbClr val="CC0000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206550"/>
              </p:ext>
            </p:extLst>
          </p:nvPr>
        </p:nvGraphicFramePr>
        <p:xfrm>
          <a:off x="444591" y="1700808"/>
          <a:ext cx="11070327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2516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9576" y="404664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Итоговый рейтинг за </a:t>
            </a:r>
            <a:r>
              <a:rPr lang="ru-RU" sz="2800" b="1" dirty="0" smtClean="0">
                <a:solidFill>
                  <a:schemeClr val="bg1"/>
                </a:solidFill>
              </a:rPr>
              <a:t>2 </a:t>
            </a:r>
            <a:r>
              <a:rPr lang="ru-RU" sz="2800" b="1" dirty="0">
                <a:solidFill>
                  <a:schemeClr val="bg1"/>
                </a:solidFill>
              </a:rPr>
              <a:t>квартал 2022 год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687128"/>
              </p:ext>
            </p:extLst>
          </p:nvPr>
        </p:nvGraphicFramePr>
        <p:xfrm>
          <a:off x="335360" y="1268760"/>
          <a:ext cx="11449272" cy="5328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4633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478</TotalTime>
  <Words>278</Words>
  <Application>Microsoft Office PowerPoint</Application>
  <PresentationFormat>Произвольный</PresentationFormat>
  <Paragraphs>34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Смольянинова Екатерина Руслановна</dc:creator>
  <cp:lastModifiedBy>Смольянинова Екатерина Руслановна</cp:lastModifiedBy>
  <cp:revision>42</cp:revision>
  <dcterms:created xsi:type="dcterms:W3CDTF">2022-06-10T08:02:04Z</dcterms:created>
  <dcterms:modified xsi:type="dcterms:W3CDTF">2022-09-26T05:59:40Z</dcterms:modified>
</cp:coreProperties>
</file>