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</c:spPr>
          <c:invertIfNegative val="0"/>
          <c:dLbls>
            <c:dLbl>
              <c:idx val="15"/>
              <c:layout>
                <c:manualLayout>
                  <c:x val="-1.451683129434062E-3"/>
                  <c:y val="2.7485464578009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'[РЕЙТИНГ 1 кв 2023 г.xlsx]Лист1'!$B$7:$B$26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2023 г.xlsx]Лист1'!$E$7:$E$26</c:f>
              <c:numCache>
                <c:formatCode>0.00</c:formatCode>
                <c:ptCount val="20"/>
                <c:pt idx="0">
                  <c:v>23.801801801801801</c:v>
                </c:pt>
                <c:pt idx="1">
                  <c:v>21.275267094742272</c:v>
                </c:pt>
                <c:pt idx="2">
                  <c:v>27.599583348299273</c:v>
                </c:pt>
                <c:pt idx="3">
                  <c:v>28.633232387101071</c:v>
                </c:pt>
                <c:pt idx="4">
                  <c:v>31.438278595696488</c:v>
                </c:pt>
                <c:pt idx="5">
                  <c:v>19.669758568515231</c:v>
                </c:pt>
                <c:pt idx="6">
                  <c:v>19.485624438454625</c:v>
                </c:pt>
                <c:pt idx="7">
                  <c:v>20.932834628048973</c:v>
                </c:pt>
                <c:pt idx="8">
                  <c:v>24.521018015441808</c:v>
                </c:pt>
                <c:pt idx="9">
                  <c:v>19.991059454626733</c:v>
                </c:pt>
                <c:pt idx="10">
                  <c:v>24.081538638719337</c:v>
                </c:pt>
                <c:pt idx="11">
                  <c:v>16.912062677292987</c:v>
                </c:pt>
                <c:pt idx="12">
                  <c:v>25.322175074650321</c:v>
                </c:pt>
                <c:pt idx="13">
                  <c:v>23.346352526143381</c:v>
                </c:pt>
                <c:pt idx="14">
                  <c:v>24.230615507593924</c:v>
                </c:pt>
                <c:pt idx="15">
                  <c:v>34.327548806941429</c:v>
                </c:pt>
                <c:pt idx="16">
                  <c:v>22.851263962375075</c:v>
                </c:pt>
                <c:pt idx="17">
                  <c:v>25.717624716967354</c:v>
                </c:pt>
                <c:pt idx="18">
                  <c:v>20.689874828805298</c:v>
                </c:pt>
                <c:pt idx="19">
                  <c:v>7.5954471935371775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"/>
        <c:overlap val="100"/>
        <c:axId val="124484608"/>
        <c:axId val="124498688"/>
      </c:barChart>
      <c:catAx>
        <c:axId val="12448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24498688"/>
        <c:crosses val="autoZero"/>
        <c:auto val="1"/>
        <c:lblAlgn val="ctr"/>
        <c:lblOffset val="100"/>
        <c:noMultiLvlLbl val="0"/>
      </c:catAx>
      <c:valAx>
        <c:axId val="124498688"/>
        <c:scaling>
          <c:orientation val="minMax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24484608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4096977568283217E-17"/>
                  <c:y val="3.61045230791934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4339794207400237E-5"/>
                  <c:y val="-1.57123160416564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378698637568394E-3"/>
                  <c:y val="-2.7562849824494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757397275136505E-3"/>
                  <c:y val="-2.7315772275453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15540376730017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75068779053220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435125137758833E-3"/>
                  <c:y val="-3.310223439104287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2.1137779464313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5378523079832836E-3"/>
                  <c:y val="-2.5145846575074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6.77102109224298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87914914250176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33053754132765E-3"/>
                  <c:y val="-3.35334669730601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5.643150027933255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5378698637568394E-3"/>
                  <c:y val="1.7241248458400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5378698637568394E-3"/>
                  <c:y val="8.900483825064035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4433988513733295E-3"/>
                  <c:y val="-1.3285874932772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1277582054626573E-16"/>
                  <c:y val="-2.26571377373009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7.326313126521835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8870250275517665E-3"/>
                  <c:y val="1.16270473769129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5.01955327873172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1 кв 2023 г.xlsx]Лист2'!$B$7:$B$26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2023 г.xlsx]Лист2'!$E$7:$E$26</c:f>
              <c:numCache>
                <c:formatCode>0.00</c:formatCode>
                <c:ptCount val="20"/>
                <c:pt idx="0">
                  <c:v>0.79485238455715368</c:v>
                </c:pt>
                <c:pt idx="1">
                  <c:v>0.88055130168453299</c:v>
                </c:pt>
                <c:pt idx="2">
                  <c:v>2.4986985944820406</c:v>
                </c:pt>
                <c:pt idx="3">
                  <c:v>0.32543003254300329</c:v>
                </c:pt>
                <c:pt idx="4">
                  <c:v>2.8530259365994235</c:v>
                </c:pt>
                <c:pt idx="5">
                  <c:v>8.4949832775919738</c:v>
                </c:pt>
                <c:pt idx="6">
                  <c:v>1.2487992315081651</c:v>
                </c:pt>
                <c:pt idx="7">
                  <c:v>0.2443494196701283</c:v>
                </c:pt>
                <c:pt idx="8">
                  <c:v>0.1749271137026239</c:v>
                </c:pt>
                <c:pt idx="9">
                  <c:v>4.9194991055456176</c:v>
                </c:pt>
                <c:pt idx="10">
                  <c:v>0.34672405547584884</c:v>
                </c:pt>
                <c:pt idx="11">
                  <c:v>0.35942492012779553</c:v>
                </c:pt>
                <c:pt idx="12">
                  <c:v>3.2195500387897598</c:v>
                </c:pt>
                <c:pt idx="13">
                  <c:v>2.2665947112790072</c:v>
                </c:pt>
                <c:pt idx="14">
                  <c:v>8.9072164948453612</c:v>
                </c:pt>
                <c:pt idx="15">
                  <c:v>6.5023696682464456</c:v>
                </c:pt>
                <c:pt idx="16">
                  <c:v>1.7236943658348343</c:v>
                </c:pt>
                <c:pt idx="17">
                  <c:v>4.1039477421187156</c:v>
                </c:pt>
                <c:pt idx="18">
                  <c:v>5.4649014778325125</c:v>
                </c:pt>
                <c:pt idx="19">
                  <c:v>2.3469272480795298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100"/>
        <c:axId val="93298688"/>
        <c:axId val="93300224"/>
      </c:barChart>
      <c:catAx>
        <c:axId val="9329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3300224"/>
        <c:crosses val="autoZero"/>
        <c:auto val="1"/>
        <c:lblAlgn val="ctr"/>
        <c:lblOffset val="100"/>
        <c:noMultiLvlLbl val="0"/>
      </c:catAx>
      <c:valAx>
        <c:axId val="933002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3298688"/>
        <c:crosses val="autoZero"/>
        <c:crossBetween val="between"/>
      </c:valAx>
      <c:spPr>
        <a:solidFill>
          <a:schemeClr val="tx2"/>
        </a:solidFill>
        <a:ln>
          <a:noFill/>
        </a:ln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-1.457194899817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4286581663630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129392102794987E-3"/>
                  <c:y val="-2.4286772896557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812939210279447E-3"/>
                  <c:y val="-2.185792349726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1.94292653309045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2.6715239829994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9143897996357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4064696051397493E-3"/>
                  <c:y val="-2.9143897996357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9.7146326654523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4286581663630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2.8129392102793954E-3"/>
                  <c:y val="4.128718882817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1074563809684035E-7"/>
                  <c:y val="5.5859137826351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1 кв 2023 г.xlsx]Лист3'!$B$7:$B$26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2023 г.xlsx]Лист3'!$E$7:$E$26</c:f>
              <c:numCache>
                <c:formatCode>0.00</c:formatCode>
                <c:ptCount val="20"/>
                <c:pt idx="0">
                  <c:v>0.1891891891891892</c:v>
                </c:pt>
                <c:pt idx="1">
                  <c:v>0.18733964133961417</c:v>
                </c:pt>
                <c:pt idx="2">
                  <c:v>0.68963040120685315</c:v>
                </c:pt>
                <c:pt idx="3">
                  <c:v>9.3181137475456755E-2</c:v>
                </c:pt>
                <c:pt idx="4">
                  <c:v>0.89694224235560593</c:v>
                </c:pt>
                <c:pt idx="5">
                  <c:v>1.6709427011380829</c:v>
                </c:pt>
                <c:pt idx="6">
                  <c:v>0.24333632824198861</c:v>
                </c:pt>
                <c:pt idx="7">
                  <c:v>5.1149259934145333E-2</c:v>
                </c:pt>
                <c:pt idx="8">
                  <c:v>4.2893909064912784E-2</c:v>
                </c:pt>
                <c:pt idx="9">
                  <c:v>0.9834599910594547</c:v>
                </c:pt>
                <c:pt idx="10">
                  <c:v>8.3496487389151205E-2</c:v>
                </c:pt>
                <c:pt idx="11">
                  <c:v>6.0786167769823048E-2</c:v>
                </c:pt>
                <c:pt idx="12">
                  <c:v>0.81526009743831529</c:v>
                </c:pt>
                <c:pt idx="13">
                  <c:v>0.52916719163411863</c:v>
                </c:pt>
                <c:pt idx="14">
                  <c:v>2.1582733812949639</c:v>
                </c:pt>
                <c:pt idx="15">
                  <c:v>2.2321041214750545</c:v>
                </c:pt>
                <c:pt idx="16">
                  <c:v>0.39388594944150501</c:v>
                </c:pt>
                <c:pt idx="17">
                  <c:v>1.0554378788985466</c:v>
                </c:pt>
                <c:pt idx="18">
                  <c:v>1.1306812752810778</c:v>
                </c:pt>
                <c:pt idx="19">
                  <c:v>0.17825961979861596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"/>
        <c:overlap val="100"/>
        <c:axId val="126799872"/>
        <c:axId val="126802944"/>
      </c:barChart>
      <c:catAx>
        <c:axId val="12679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26802944"/>
        <c:crosses val="autoZero"/>
        <c:auto val="1"/>
        <c:lblAlgn val="ctr"/>
        <c:lblOffset val="100"/>
        <c:noMultiLvlLbl val="0"/>
      </c:catAx>
      <c:valAx>
        <c:axId val="12680294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26799872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2.12894714343907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2690581599595826E-17"/>
                  <c:y val="-3.07514587385643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6020465086477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4370324623370198E-3"/>
                  <c:y val="-2.6020465086477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1.2281957536165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8.3246609011652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1.4370324623370198E-3"/>
                  <c:y val="-2.6020465086477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2023 г.xlsx]Лист4'!$B$7:$B$26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2023 г.xlsx]Лист4'!$E$7:$E$26</c:f>
              <c:numCache>
                <c:formatCode>0.00</c:formatCode>
                <c:ptCount val="20"/>
                <c:pt idx="0">
                  <c:v>1.8018018018018018E-2</c:v>
                </c:pt>
                <c:pt idx="1">
                  <c:v>0.15340130051722031</c:v>
                </c:pt>
                <c:pt idx="2">
                  <c:v>0.66089580115656765</c:v>
                </c:pt>
                <c:pt idx="3">
                  <c:v>8.9853239708476154E-2</c:v>
                </c:pt>
                <c:pt idx="4">
                  <c:v>0.64779161947904873</c:v>
                </c:pt>
                <c:pt idx="5">
                  <c:v>0.19077692257088349</c:v>
                </c:pt>
                <c:pt idx="6">
                  <c:v>0.20589997005091343</c:v>
                </c:pt>
                <c:pt idx="7">
                  <c:v>2.8771458712956745E-2</c:v>
                </c:pt>
                <c:pt idx="8">
                  <c:v>4.2893909064912784E-2</c:v>
                </c:pt>
                <c:pt idx="9">
                  <c:v>0.37550290567724631</c:v>
                </c:pt>
                <c:pt idx="10">
                  <c:v>0</c:v>
                </c:pt>
                <c:pt idx="11">
                  <c:v>0</c:v>
                </c:pt>
                <c:pt idx="12">
                  <c:v>0.48719157630048721</c:v>
                </c:pt>
                <c:pt idx="13">
                  <c:v>0.49136953508882447</c:v>
                </c:pt>
                <c:pt idx="14">
                  <c:v>0.65447641886490804</c:v>
                </c:pt>
                <c:pt idx="15">
                  <c:v>1.0845986984815619</c:v>
                </c:pt>
                <c:pt idx="16">
                  <c:v>0.35861258083480307</c:v>
                </c:pt>
                <c:pt idx="17">
                  <c:v>0.58797750346943245</c:v>
                </c:pt>
                <c:pt idx="18">
                  <c:v>0.7792676582688367</c:v>
                </c:pt>
                <c:pt idx="19">
                  <c:v>0.10103523577033467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39641088"/>
        <c:axId val="39643392"/>
      </c:barChart>
      <c:catAx>
        <c:axId val="39641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9643392"/>
        <c:crosses val="autoZero"/>
        <c:auto val="1"/>
        <c:lblAlgn val="ctr"/>
        <c:lblOffset val="100"/>
        <c:noMultiLvlLbl val="0"/>
      </c:catAx>
      <c:valAx>
        <c:axId val="396433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39641088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162023534235046E-2"/>
          <c:y val="3.6293186072355113E-2"/>
          <c:w val="0.90088228656815184"/>
          <c:h val="0.6994170622414517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ysClr val="window" lastClr="FFFFFF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1.4272844643120443E-3"/>
                  <c:y val="-1.0910473873540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70730733682655E-3"/>
                  <c:y val="-0.173531604079310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2689429581825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4151543665460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272844643120443E-3"/>
                  <c:y val="-5.61403928534698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27676957769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571948998177973E-3"/>
                  <c:y val="-6.2611163386676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272844643120443E-3"/>
                  <c:y val="-3.7471179689198914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571948998178506E-3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8545689286240887E-3"/>
                  <c:y val="-1.0041595409820919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1383847888486695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4272844643120443E-3"/>
                  <c:y val="-5.7075262086585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4571948998178506E-3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4571948998178506E-3"/>
                  <c:y val="-1.4229809860608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547936978310672E-3"/>
                  <c:y val="1.8891304905719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1473975578430962E-7"/>
                  <c:y val="-1.9921733804851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-1.9921733804851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2.561365774909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2023 г.xlsx]Лист5'!$B$7:$B$26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2023 г.xlsx]Лист5'!$E$7:$E$26</c:f>
              <c:numCache>
                <c:formatCode>0.00</c:formatCode>
                <c:ptCount val="20"/>
                <c:pt idx="0">
                  <c:v>9.5238095238095237</c:v>
                </c:pt>
                <c:pt idx="1">
                  <c:v>81.884057971014485</c:v>
                </c:pt>
                <c:pt idx="2">
                  <c:v>95.833333333333343</c:v>
                </c:pt>
                <c:pt idx="3">
                  <c:v>96.428571428571431</c:v>
                </c:pt>
                <c:pt idx="4">
                  <c:v>72.222222222222214</c:v>
                </c:pt>
                <c:pt idx="5">
                  <c:v>11.41732283464567</c:v>
                </c:pt>
                <c:pt idx="6">
                  <c:v>84.615384615384613</c:v>
                </c:pt>
                <c:pt idx="7">
                  <c:v>56.25</c:v>
                </c:pt>
                <c:pt idx="8">
                  <c:v>100</c:v>
                </c:pt>
                <c:pt idx="9">
                  <c:v>38.181818181818187</c:v>
                </c:pt>
                <c:pt idx="10">
                  <c:v>0</c:v>
                </c:pt>
                <c:pt idx="11">
                  <c:v>0</c:v>
                </c:pt>
                <c:pt idx="12">
                  <c:v>59.759036144578317</c:v>
                </c:pt>
                <c:pt idx="13">
                  <c:v>92.857142857142861</c:v>
                </c:pt>
                <c:pt idx="14">
                  <c:v>30.324074074074076</c:v>
                </c:pt>
                <c:pt idx="15">
                  <c:v>48.590864917395535</c:v>
                </c:pt>
                <c:pt idx="16">
                  <c:v>91.044776119402982</c:v>
                </c:pt>
                <c:pt idx="17">
                  <c:v>55.70934256055363</c:v>
                </c:pt>
                <c:pt idx="18">
                  <c:v>68.920187793427232</c:v>
                </c:pt>
                <c:pt idx="19">
                  <c:v>56.678700361010826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"/>
        <c:overlap val="100"/>
        <c:axId val="40198528"/>
        <c:axId val="41852928"/>
      </c:barChart>
      <c:catAx>
        <c:axId val="4019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1852928"/>
        <c:crosses val="autoZero"/>
        <c:auto val="1"/>
        <c:lblAlgn val="ctr"/>
        <c:lblOffset val="100"/>
        <c:noMultiLvlLbl val="0"/>
      </c:catAx>
      <c:valAx>
        <c:axId val="418529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0198528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4 кв 2022 г.xlsx]Лист6'!$B$7:$B$26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2022 г.xlsx]Лист6'!$D$7:$D$26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1.5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2.5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46838912"/>
        <c:axId val="46841856"/>
      </c:barChart>
      <c:catAx>
        <c:axId val="46838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6841856"/>
        <c:crosses val="autoZero"/>
        <c:auto val="1"/>
        <c:lblAlgn val="ctr"/>
        <c:lblOffset val="100"/>
        <c:noMultiLvlLbl val="0"/>
      </c:catAx>
      <c:valAx>
        <c:axId val="46841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</a:defRPr>
            </a:pPr>
            <a:endParaRPr lang="ru-RU"/>
          </a:p>
        </c:txPr>
        <c:crossAx val="46838912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5930427641754315E-3"/>
                  <c:y val="-2.8235294117646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58823529411764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769284086809931E-17"/>
                  <c:y val="-2.35294117647059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677933707456174E-3"/>
                  <c:y val="-3.61845614214404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3.05882352941176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965213820877574E-3"/>
                  <c:y val="-2.58823529411763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2965213820877097E-3"/>
                  <c:y val="-3.52941176470588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3.76470588235294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3.2941176470588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9.5077136347239723E-17"/>
                  <c:y val="-3.76470588235294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2965213820878049E-3"/>
                  <c:y val="-3.2941176470588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965213820877097E-3"/>
                  <c:y val="-3.76470588235293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2965213820877097E-3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1 кв 2023 г.xlsx]Лист7'!$B$7:$B$26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2023 г.xlsx]Лист7'!$K$7:$K$26</c:f>
              <c:numCache>
                <c:formatCode>0</c:formatCode>
                <c:ptCount val="20"/>
                <c:pt idx="0">
                  <c:v>15</c:v>
                </c:pt>
                <c:pt idx="1">
                  <c:v>19</c:v>
                </c:pt>
                <c:pt idx="2">
                  <c:v>13</c:v>
                </c:pt>
                <c:pt idx="3">
                  <c:v>11</c:v>
                </c:pt>
                <c:pt idx="4">
                  <c:v>32</c:v>
                </c:pt>
                <c:pt idx="5">
                  <c:v>13</c:v>
                </c:pt>
                <c:pt idx="6">
                  <c:v>481</c:v>
                </c:pt>
                <c:pt idx="7">
                  <c:v>9</c:v>
                </c:pt>
                <c:pt idx="8">
                  <c:v>107</c:v>
                </c:pt>
                <c:pt idx="9">
                  <c:v>15</c:v>
                </c:pt>
                <c:pt idx="10">
                  <c:v>16</c:v>
                </c:pt>
                <c:pt idx="11">
                  <c:v>19</c:v>
                </c:pt>
                <c:pt idx="12">
                  <c:v>34</c:v>
                </c:pt>
                <c:pt idx="13">
                  <c:v>13</c:v>
                </c:pt>
                <c:pt idx="14">
                  <c:v>23</c:v>
                </c:pt>
                <c:pt idx="15">
                  <c:v>10</c:v>
                </c:pt>
                <c:pt idx="16">
                  <c:v>15</c:v>
                </c:pt>
                <c:pt idx="17">
                  <c:v>13</c:v>
                </c:pt>
                <c:pt idx="18">
                  <c:v>182</c:v>
                </c:pt>
                <c:pt idx="19">
                  <c:v>525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"/>
        <c:overlap val="100"/>
        <c:axId val="42906752"/>
        <c:axId val="42909056"/>
      </c:barChart>
      <c:catAx>
        <c:axId val="4290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2909056"/>
        <c:crosses val="autoZero"/>
        <c:auto val="1"/>
        <c:lblAlgn val="ctr"/>
        <c:lblOffset val="100"/>
        <c:noMultiLvlLbl val="0"/>
      </c:catAx>
      <c:valAx>
        <c:axId val="4290905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2906752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solidFill>
          <a:schemeClr val="tx2">
            <a:alpha val="93000"/>
          </a:schemeClr>
        </a:solidFill>
      </c:spPr>
    </c:sideWall>
    <c:backWall>
      <c:thickness val="0"/>
      <c:spPr>
        <a:solidFill>
          <a:schemeClr val="tx2"/>
        </a:solidFill>
      </c:spPr>
    </c:backWall>
    <c:plotArea>
      <c:layout>
        <c:manualLayout>
          <c:layoutTarget val="inner"/>
          <c:xMode val="edge"/>
          <c:yMode val="edge"/>
          <c:x val="5.9692277746857543E-2"/>
          <c:y val="3.3453915986308293E-2"/>
          <c:w val="0.94030771144803926"/>
          <c:h val="0.73451453168660186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effectLst/>
            </c:spPr>
            <c:txPr>
              <a:bodyPr rot="0" vert="horz"/>
              <a:lstStyle/>
              <a:p>
                <a:pPr>
                  <a:defRPr sz="1100" b="1">
                    <a:ln w="9000" cmpd="sng">
                      <a:noFill/>
                      <a:prstDash val="solid"/>
                    </a:ln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2023 г.xlsx]лист 8'!$B$4:$B$23</c:f>
              <c:strCache>
                <c:ptCount val="20"/>
                <c:pt idx="0">
                  <c:v>г.Елец </c:v>
                </c:pt>
                <c:pt idx="1">
                  <c:v>Добровский район </c:v>
                </c:pt>
                <c:pt idx="2">
                  <c:v>Данковский район </c:v>
                </c:pt>
                <c:pt idx="3">
                  <c:v>Усманский район </c:v>
                </c:pt>
                <c:pt idx="4">
                  <c:v>Липецкий район</c:v>
                </c:pt>
                <c:pt idx="5">
                  <c:v>Тербунский район </c:v>
                </c:pt>
                <c:pt idx="6">
                  <c:v>Чаплыгинский район</c:v>
                </c:pt>
                <c:pt idx="7">
                  <c:v>Измалковский район </c:v>
                </c:pt>
                <c:pt idx="8">
                  <c:v>г. Липецк</c:v>
                </c:pt>
                <c:pt idx="9">
                  <c:v>Долгоруковский район </c:v>
                </c:pt>
                <c:pt idx="10">
                  <c:v>Елецкий район </c:v>
                </c:pt>
                <c:pt idx="11">
                  <c:v>Грязинский район </c:v>
                </c:pt>
                <c:pt idx="12">
                  <c:v>Краснинский район </c:v>
                </c:pt>
                <c:pt idx="13">
                  <c:v>Становлянский район </c:v>
                </c:pt>
                <c:pt idx="14">
                  <c:v>Хлевенский район</c:v>
                </c:pt>
                <c:pt idx="15">
                  <c:v>Добринский район </c:v>
                </c:pt>
                <c:pt idx="16">
                  <c:v>Воловский район </c:v>
                </c:pt>
                <c:pt idx="17">
                  <c:v>Лев-Толстовский район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'[РЕЙТИНГ 1 кв 2023 г.xlsx]лист 8'!$C$4:$C$23</c:f>
              <c:numCache>
                <c:formatCode>0.0</c:formatCode>
                <c:ptCount val="20"/>
                <c:pt idx="0">
                  <c:v>108</c:v>
                </c:pt>
                <c:pt idx="1">
                  <c:v>98.5</c:v>
                </c:pt>
                <c:pt idx="2">
                  <c:v>97.5</c:v>
                </c:pt>
                <c:pt idx="3">
                  <c:v>97.5</c:v>
                </c:pt>
                <c:pt idx="4">
                  <c:v>97</c:v>
                </c:pt>
                <c:pt idx="5">
                  <c:v>92</c:v>
                </c:pt>
                <c:pt idx="6">
                  <c:v>87.5</c:v>
                </c:pt>
                <c:pt idx="7">
                  <c:v>76</c:v>
                </c:pt>
                <c:pt idx="8">
                  <c:v>75</c:v>
                </c:pt>
                <c:pt idx="9">
                  <c:v>74.5</c:v>
                </c:pt>
                <c:pt idx="10">
                  <c:v>74.5</c:v>
                </c:pt>
                <c:pt idx="11">
                  <c:v>71.5</c:v>
                </c:pt>
                <c:pt idx="12">
                  <c:v>71.5</c:v>
                </c:pt>
                <c:pt idx="13">
                  <c:v>71.5</c:v>
                </c:pt>
                <c:pt idx="14">
                  <c:v>68</c:v>
                </c:pt>
                <c:pt idx="15">
                  <c:v>58</c:v>
                </c:pt>
                <c:pt idx="16">
                  <c:v>44</c:v>
                </c:pt>
                <c:pt idx="17">
                  <c:v>39.5</c:v>
                </c:pt>
                <c:pt idx="18">
                  <c:v>39</c:v>
                </c:pt>
                <c:pt idx="19">
                  <c:v>29</c:v>
                </c:pt>
              </c:numCache>
            </c:numRef>
          </c:val>
          <c:shape val="box"/>
        </c:ser>
        <c:ser>
          <c:idx val="1"/>
          <c:order val="1"/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ln w="9000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'[РЕЙТИНГ 1 кв 2023 г.xlsx]лист 8'!$B$4:$B$23</c:f>
              <c:strCache>
                <c:ptCount val="20"/>
                <c:pt idx="0">
                  <c:v>г.Елец </c:v>
                </c:pt>
                <c:pt idx="1">
                  <c:v>Добровский район </c:v>
                </c:pt>
                <c:pt idx="2">
                  <c:v>Данковский район </c:v>
                </c:pt>
                <c:pt idx="3">
                  <c:v>Усманский район </c:v>
                </c:pt>
                <c:pt idx="4">
                  <c:v>Липецкий район</c:v>
                </c:pt>
                <c:pt idx="5">
                  <c:v>Тербунский район </c:v>
                </c:pt>
                <c:pt idx="6">
                  <c:v>Чаплыгинский район</c:v>
                </c:pt>
                <c:pt idx="7">
                  <c:v>Измалковский район </c:v>
                </c:pt>
                <c:pt idx="8">
                  <c:v>г. Липецк</c:v>
                </c:pt>
                <c:pt idx="9">
                  <c:v>Долгоруковский район </c:v>
                </c:pt>
                <c:pt idx="10">
                  <c:v>Елецкий район </c:v>
                </c:pt>
                <c:pt idx="11">
                  <c:v>Грязинский район </c:v>
                </c:pt>
                <c:pt idx="12">
                  <c:v>Краснинский район </c:v>
                </c:pt>
                <c:pt idx="13">
                  <c:v>Становлянский район </c:v>
                </c:pt>
                <c:pt idx="14">
                  <c:v>Хлевенский район</c:v>
                </c:pt>
                <c:pt idx="15">
                  <c:v>Добринский район </c:v>
                </c:pt>
                <c:pt idx="16">
                  <c:v>Воловский район </c:v>
                </c:pt>
                <c:pt idx="17">
                  <c:v>Лев-Толстовский район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'[РЕЙТИНГ 1 кв 2023 г.xlsx]лист 8'!$D$4:$D$23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10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  <c:shape val="box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158"/>
        <c:shape val="cylinder"/>
        <c:axId val="46968832"/>
        <c:axId val="47133440"/>
        <c:axId val="0"/>
      </c:bar3DChart>
      <c:catAx>
        <c:axId val="4696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2"/>
            </a:solidFill>
          </a:ln>
        </c:spPr>
        <c:txPr>
          <a:bodyPr/>
          <a:lstStyle/>
          <a:p>
            <a:pPr>
              <a:defRPr sz="800">
                <a:ln w="9000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7133440"/>
        <c:crosses val="autoZero"/>
        <c:auto val="1"/>
        <c:lblAlgn val="ctr"/>
        <c:lblOffset val="100"/>
        <c:noMultiLvlLbl val="0"/>
      </c:catAx>
      <c:valAx>
        <c:axId val="4713344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ln w="9000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6968832"/>
        <c:crosses val="autoZero"/>
        <c:crossBetween val="between"/>
      </c:valAx>
      <c:spPr>
        <a:solidFill>
          <a:schemeClr val="tx2"/>
        </a:solidFill>
        <a:ln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plotVisOnly val="1"/>
    <c:dispBlanksAs val="gap"/>
    <c:showDLblsOverMax val="0"/>
  </c:chart>
  <c:spPr>
    <a:solidFill>
      <a:schemeClr val="tx2"/>
    </a:solidFill>
    <a:ln w="25400" cap="flat" cmpd="sng" algn="ctr">
      <a:noFill/>
      <a:prstDash val="solid"/>
    </a:ln>
    <a:effectLst/>
  </c:spPr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33014"/>
              </p:ext>
            </p:extLst>
          </p:nvPr>
        </p:nvGraphicFramePr>
        <p:xfrm>
          <a:off x="111657" y="1268759"/>
          <a:ext cx="8784975" cy="5151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18864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1. Доля населения, зарегистрированного в электронной базе данных от общей численности населения в возрасте от 6 лет, проживающего на территории муниципального района/городского округа Липецкой области</a:t>
            </a:r>
            <a:r>
              <a:rPr lang="ru-RU" sz="1600" b="1" dirty="0" smtClean="0">
                <a:solidFill>
                  <a:schemeClr val="bg1"/>
                </a:solidFill>
                <a:latin typeface="Palatino Linotype"/>
              </a:rPr>
              <a:t>. </a:t>
            </a:r>
            <a:endParaRPr lang="ru-RU" sz="1600" b="1" dirty="0">
              <a:solidFill>
                <a:schemeClr val="bg1"/>
              </a:solidFill>
              <a:latin typeface="Palatino Linotype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48400" y="3451990"/>
            <a:ext cx="8064896" cy="36004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14"/>
          <p:cNvSpPr txBox="1"/>
          <p:nvPr/>
        </p:nvSpPr>
        <p:spPr>
          <a:xfrm>
            <a:off x="8316808" y="3221219"/>
            <a:ext cx="827192" cy="248773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16, </a:t>
            </a:r>
            <a:r>
              <a:rPr lang="ru-RU" sz="1400" b="1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75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344940"/>
              </p:ext>
            </p:extLst>
          </p:nvPr>
        </p:nvGraphicFramePr>
        <p:xfrm>
          <a:off x="94496" y="1412776"/>
          <a:ext cx="8797984" cy="511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1521" y="132552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2. 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27584" y="4056155"/>
            <a:ext cx="7992888" cy="18002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351002" y="3757628"/>
            <a:ext cx="6046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3,00</a:t>
            </a:r>
            <a:endParaRPr lang="ru-RU" sz="1400" b="1" kern="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69189"/>
              </p:ext>
            </p:extLst>
          </p:nvPr>
        </p:nvGraphicFramePr>
        <p:xfrm>
          <a:off x="93979" y="1340768"/>
          <a:ext cx="9029701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79512" y="116632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3. Доля населения, принявшего участие в выполнении нормативов испытаний (тестов) комплекса ГТО, от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39347" y="4300946"/>
            <a:ext cx="6046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400" b="1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0,50</a:t>
            </a:r>
            <a:endParaRPr lang="ru-RU" sz="1400" b="1" kern="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55576" y="4541536"/>
            <a:ext cx="8280920" cy="41410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4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092118"/>
              </p:ext>
            </p:extLst>
          </p:nvPr>
        </p:nvGraphicFramePr>
        <p:xfrm>
          <a:off x="126830" y="1340768"/>
          <a:ext cx="8837657" cy="5368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7504" y="116632"/>
            <a:ext cx="89289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74202" y="4047454"/>
            <a:ext cx="6046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400" b="1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0,29</a:t>
            </a:r>
            <a:endParaRPr lang="ru-RU" sz="1600" b="1" kern="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99592" y="4293096"/>
            <a:ext cx="799288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1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141982"/>
              </p:ext>
            </p:extLst>
          </p:nvPr>
        </p:nvGraphicFramePr>
        <p:xfrm>
          <a:off x="122000" y="1556792"/>
          <a:ext cx="8898016" cy="5182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92136" y="116632"/>
            <a:ext cx="8557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prstClr val="white"/>
                </a:solidFill>
                <a:latin typeface="Palatino Linotype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комплекса ГТО.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99592" y="3817058"/>
            <a:ext cx="7968624" cy="36004"/>
          </a:xfrm>
          <a:prstGeom prst="line">
            <a:avLst/>
          </a:pr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419122" y="3390841"/>
            <a:ext cx="7248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400" b="1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56,73</a:t>
            </a:r>
            <a:endParaRPr lang="ru-RU" sz="1400" b="1" kern="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</a:t>
            </a:r>
            <a:r>
              <a:rPr lang="ru-RU" sz="1600" b="1" dirty="0" err="1">
                <a:solidFill>
                  <a:schemeClr val="bg1"/>
                </a:solidFill>
                <a:latin typeface="Palatino Linotype"/>
              </a:rPr>
              <a:t>госуслуги</a:t>
            </a:r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 населению.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6948264" y="476672"/>
            <a:ext cx="1872208" cy="1008112"/>
          </a:xfrm>
          <a:prstGeom prst="foldedCorner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ВСЕГО – 64,5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664510"/>
              </p:ext>
            </p:extLst>
          </p:nvPr>
        </p:nvGraphicFramePr>
        <p:xfrm>
          <a:off x="251521" y="1844824"/>
          <a:ext cx="8568952" cy="4727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8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55668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6870248" y="478613"/>
            <a:ext cx="1944216" cy="936104"/>
          </a:xfrm>
          <a:prstGeom prst="foldedCorner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ВСЕГО </a:t>
            </a:r>
            <a:r>
              <a:rPr lang="ru-RU" sz="2400" dirty="0" smtClean="0">
                <a:solidFill>
                  <a:srgbClr val="FF0000"/>
                </a:solidFill>
              </a:rPr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1565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930542"/>
              </p:ext>
            </p:extLst>
          </p:nvPr>
        </p:nvGraphicFramePr>
        <p:xfrm>
          <a:off x="107505" y="1628800"/>
          <a:ext cx="8856984" cy="4930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321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/>
              </a:rPr>
              <a:t>Итоговый рейтинг за </a:t>
            </a:r>
            <a:r>
              <a:rPr lang="ru-RU" sz="3200" b="1" dirty="0" smtClean="0">
                <a:solidFill>
                  <a:schemeClr val="bg1"/>
                </a:solidFill>
                <a:latin typeface="Palatino Linotype"/>
              </a:rPr>
              <a:t>1 </a:t>
            </a:r>
            <a:r>
              <a:rPr lang="ru-RU" sz="3200" b="1" dirty="0">
                <a:solidFill>
                  <a:schemeClr val="bg1"/>
                </a:solidFill>
                <a:latin typeface="Palatino Linotype"/>
              </a:rPr>
              <a:t>квартал </a:t>
            </a:r>
            <a:r>
              <a:rPr lang="ru-RU" sz="3200" b="1" dirty="0" smtClean="0">
                <a:solidFill>
                  <a:schemeClr val="bg1"/>
                </a:solidFill>
                <a:latin typeface="Palatino Linotype"/>
              </a:rPr>
              <a:t>2023 </a:t>
            </a:r>
            <a:r>
              <a:rPr lang="ru-RU" sz="3200" b="1" dirty="0" smtClean="0">
                <a:solidFill>
                  <a:schemeClr val="bg1"/>
                </a:solidFill>
                <a:latin typeface="Palatino Linotype"/>
              </a:rPr>
              <a:t>года</a:t>
            </a:r>
            <a:endParaRPr lang="ru-RU" sz="3200" b="1" dirty="0">
              <a:solidFill>
                <a:schemeClr val="bg1"/>
              </a:solidFill>
              <a:latin typeface="Palatino Linotype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949742"/>
              </p:ext>
            </p:extLst>
          </p:nvPr>
        </p:nvGraphicFramePr>
        <p:xfrm>
          <a:off x="179512" y="1196752"/>
          <a:ext cx="8856984" cy="5510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3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332</Words>
  <Application>Microsoft Office PowerPoint</Application>
  <PresentationFormat>Экран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Смольянинова Екатерина Руслановна</dc:creator>
  <cp:lastModifiedBy>Смольянинова Екатерина Руслановна</cp:lastModifiedBy>
  <cp:revision>28</cp:revision>
  <dcterms:created xsi:type="dcterms:W3CDTF">2022-11-15T08:16:07Z</dcterms:created>
  <dcterms:modified xsi:type="dcterms:W3CDTF">2023-05-05T09:32:24Z</dcterms:modified>
</cp:coreProperties>
</file>