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7AB9"/>
    <a:srgbClr val="B81824"/>
    <a:srgbClr val="FF3300"/>
    <a:srgbClr val="E4D568"/>
    <a:srgbClr val="A7AAA8"/>
    <a:srgbClr val="6076B4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06" y="-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10.11.2.11\&#1044;&#1077;&#1103;&#1090;&#1077;&#1083;&#1100;&#1085;&#1086;&#1089;&#1090;&#1100;%20&#1062;&#1077;&#1085;&#1090;&#1088;&#1072;\&#1054;&#1090;&#1076;&#1077;&#1083;%20&#1042;&#1060;&#1057;&#1050;%20&#1043;&#1058;&#1054;\&#1056;&#1045;&#1049;&#1058;&#1048;&#1053;&#1043;\&#1088;&#1077;&#1081;&#1090;&#1080;&#1085;&#1075;%202022\&#1056;&#1045;&#1049;&#1058;&#1048;&#1053;&#1043;%201%20&#1082;&#1074;%202022%20&#1075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47AB9"/>
                    </a:solidFill>
                    <a:latin typeface="TT Norms Bold" panose="020B0604020202020204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Лист1!$E$7:$E$26</c:f>
              <c:numCache>
                <c:formatCode>0.00</c:formatCode>
                <c:ptCount val="20"/>
                <c:pt idx="0">
                  <c:v>23.16240812040602</c:v>
                </c:pt>
                <c:pt idx="1">
                  <c:v>19.23581879458062</c:v>
                </c:pt>
                <c:pt idx="2">
                  <c:v>27.607209887035662</c:v>
                </c:pt>
                <c:pt idx="3">
                  <c:v>27.525531776491253</c:v>
                </c:pt>
                <c:pt idx="4">
                  <c:v>26.902981713359157</c:v>
                </c:pt>
                <c:pt idx="5">
                  <c:v>17.791769440477736</c:v>
                </c:pt>
                <c:pt idx="6">
                  <c:v>19.881727674227111</c:v>
                </c:pt>
                <c:pt idx="7">
                  <c:v>18.716036901301656</c:v>
                </c:pt>
                <c:pt idx="8">
                  <c:v>24.208383065365442</c:v>
                </c:pt>
                <c:pt idx="9">
                  <c:v>23.727752437170199</c:v>
                </c:pt>
                <c:pt idx="10">
                  <c:v>22.785667899596241</c:v>
                </c:pt>
                <c:pt idx="11">
                  <c:v>16.516556291390728</c:v>
                </c:pt>
                <c:pt idx="12">
                  <c:v>22.122869346533072</c:v>
                </c:pt>
                <c:pt idx="13">
                  <c:v>22.009899129127248</c:v>
                </c:pt>
                <c:pt idx="14">
                  <c:v>23.833506147237447</c:v>
                </c:pt>
                <c:pt idx="15">
                  <c:v>31.902436916695471</c:v>
                </c:pt>
                <c:pt idx="16">
                  <c:v>21.941658019139858</c:v>
                </c:pt>
                <c:pt idx="17">
                  <c:v>23.615770299029688</c:v>
                </c:pt>
                <c:pt idx="18">
                  <c:v>16.868550919694929</c:v>
                </c:pt>
                <c:pt idx="19">
                  <c:v>6.5656587115112535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5028480"/>
        <c:axId val="63972480"/>
      </c:barChart>
      <c:catAx>
        <c:axId val="502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TT Norms Bold" panose="020B0604020202020204" charset="-52"/>
                <a:ea typeface="+mn-ea"/>
                <a:cs typeface="+mn-cs"/>
              </a:defRPr>
            </a:pPr>
            <a:endParaRPr lang="ru-RU"/>
          </a:p>
        </c:txPr>
        <c:crossAx val="63972480"/>
        <c:crosses val="autoZero"/>
        <c:auto val="1"/>
        <c:lblAlgn val="ctr"/>
        <c:lblOffset val="100"/>
        <c:noMultiLvlLbl val="0"/>
      </c:catAx>
      <c:valAx>
        <c:axId val="6397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TT Norms Bold" panose="020B0604020202020204" charset="-52"/>
                <a:ea typeface="+mn-ea"/>
                <a:cs typeface="+mn-cs"/>
              </a:defRPr>
            </a:pPr>
            <a:endParaRPr lang="ru-RU"/>
          </a:p>
        </c:txPr>
        <c:crossAx val="502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47AB9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1 кв 2022 г.xlsx]Лист2'!$B$7:$B$26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г.xlsx]Лист2'!$E$7:$E$26</c:f>
              <c:numCache>
                <c:formatCode>0.00</c:formatCode>
                <c:ptCount val="20"/>
                <c:pt idx="0">
                  <c:v>2.8400597907324365</c:v>
                </c:pt>
                <c:pt idx="1">
                  <c:v>0.348605577689243</c:v>
                </c:pt>
                <c:pt idx="2">
                  <c:v>3.0669018862803639</c:v>
                </c:pt>
                <c:pt idx="3">
                  <c:v>0.16445436391401386</c:v>
                </c:pt>
                <c:pt idx="4">
                  <c:v>2.4139794631597913</c:v>
                </c:pt>
                <c:pt idx="5">
                  <c:v>14.012968299711815</c:v>
                </c:pt>
                <c:pt idx="6">
                  <c:v>4.8097477554510473</c:v>
                </c:pt>
                <c:pt idx="7">
                  <c:v>1.2658227848101267</c:v>
                </c:pt>
                <c:pt idx="8">
                  <c:v>1.6296296296296295</c:v>
                </c:pt>
                <c:pt idx="9">
                  <c:v>1.9667170953101363</c:v>
                </c:pt>
                <c:pt idx="10">
                  <c:v>1.0071392146863845</c:v>
                </c:pt>
                <c:pt idx="11">
                  <c:v>2.4871355060034306</c:v>
                </c:pt>
                <c:pt idx="12">
                  <c:v>0.24849130280440185</c:v>
                </c:pt>
                <c:pt idx="13">
                  <c:v>1.5402843601895735</c:v>
                </c:pt>
                <c:pt idx="14">
                  <c:v>6.8699186991869912</c:v>
                </c:pt>
                <c:pt idx="15">
                  <c:v>7.0265462506841816</c:v>
                </c:pt>
                <c:pt idx="16">
                  <c:v>1.8458197611292075</c:v>
                </c:pt>
                <c:pt idx="17">
                  <c:v>3.5271986204734285</c:v>
                </c:pt>
                <c:pt idx="18">
                  <c:v>6.4796652281940634</c:v>
                </c:pt>
                <c:pt idx="19">
                  <c:v>1.7739483020780538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3364608"/>
        <c:axId val="33367552"/>
      </c:barChart>
      <c:catAx>
        <c:axId val="33364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367552"/>
        <c:crosses val="autoZero"/>
        <c:auto val="1"/>
        <c:lblAlgn val="ctr"/>
        <c:lblOffset val="100"/>
        <c:noMultiLvlLbl val="0"/>
      </c:catAx>
      <c:valAx>
        <c:axId val="3336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36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400" b="1">
                    <a:solidFill>
                      <a:srgbClr val="047AB9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г.xlsx]Лист3'!$E$7:$E$26</c:f>
              <c:numCache>
                <c:formatCode>0.00</c:formatCode>
                <c:ptCount val="20"/>
                <c:pt idx="0">
                  <c:v>0.6650332516625832</c:v>
                </c:pt>
                <c:pt idx="1">
                  <c:v>6.6321075213513256E-2</c:v>
                </c:pt>
                <c:pt idx="2">
                  <c:v>0.80031162576578496</c:v>
                </c:pt>
                <c:pt idx="3">
                  <c:v>4.5534378455734076E-2</c:v>
                </c:pt>
                <c:pt idx="4">
                  <c:v>0.60354922979911718</c:v>
                </c:pt>
                <c:pt idx="5">
                  <c:v>2.5249902635336881</c:v>
                </c:pt>
                <c:pt idx="6">
                  <c:v>0.84212890186391198</c:v>
                </c:pt>
                <c:pt idx="7">
                  <c:v>0.24011120940224945</c:v>
                </c:pt>
                <c:pt idx="8">
                  <c:v>0.38615460226075971</c:v>
                </c:pt>
                <c:pt idx="9">
                  <c:v>0.34880601019586799</c:v>
                </c:pt>
                <c:pt idx="10">
                  <c:v>0.22305672417200781</c:v>
                </c:pt>
                <c:pt idx="11">
                  <c:v>0.38410596026490068</c:v>
                </c:pt>
                <c:pt idx="12">
                  <c:v>5.5885992575146703E-2</c:v>
                </c:pt>
                <c:pt idx="13">
                  <c:v>0.32579412317523965</c:v>
                </c:pt>
                <c:pt idx="14">
                  <c:v>1.6688885597195477</c:v>
                </c:pt>
                <c:pt idx="15">
                  <c:v>2.2187175941928796</c:v>
                </c:pt>
                <c:pt idx="16">
                  <c:v>0.39202121526576733</c:v>
                </c:pt>
                <c:pt idx="17">
                  <c:v>0.81160047613894593</c:v>
                </c:pt>
                <c:pt idx="18">
                  <c:v>1.0339395077571545</c:v>
                </c:pt>
                <c:pt idx="19">
                  <c:v>0.11153079737084733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411072"/>
        <c:axId val="39438592"/>
      </c:barChart>
      <c:catAx>
        <c:axId val="39411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ru-RU"/>
          </a:p>
        </c:txPr>
        <c:crossAx val="39438592"/>
        <c:crosses val="autoZero"/>
        <c:auto val="1"/>
        <c:lblAlgn val="ctr"/>
        <c:lblOffset val="100"/>
        <c:noMultiLvlLbl val="0"/>
      </c:catAx>
      <c:valAx>
        <c:axId val="394385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ru-RU"/>
          </a:p>
        </c:txPr>
        <c:crossAx val="39411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15005740102953E-2"/>
          <c:y val="3.2369440571516285E-2"/>
          <c:w val="0.89222840980631779"/>
          <c:h val="0.6615524028499065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г.xlsx]Лист4'!$E$7:$E$26</c:f>
              <c:numCache>
                <c:formatCode>0.00</c:formatCode>
                <c:ptCount val="20"/>
                <c:pt idx="0">
                  <c:v>7.8753937696884851E-2</c:v>
                </c:pt>
                <c:pt idx="1">
                  <c:v>1.7595387301544335E-2</c:v>
                </c:pt>
                <c:pt idx="2">
                  <c:v>0.19476610361556712</c:v>
                </c:pt>
                <c:pt idx="3">
                  <c:v>2.9272100435829049E-2</c:v>
                </c:pt>
                <c:pt idx="4">
                  <c:v>0.16665165300423387</c:v>
                </c:pt>
                <c:pt idx="5">
                  <c:v>5.1927820329741664E-2</c:v>
                </c:pt>
                <c:pt idx="6">
                  <c:v>0.28070963395463733</c:v>
                </c:pt>
                <c:pt idx="7">
                  <c:v>3.7912296221407807E-2</c:v>
                </c:pt>
                <c:pt idx="8">
                  <c:v>0.18956680474619111</c:v>
                </c:pt>
                <c:pt idx="9">
                  <c:v>8.9437438511761017E-2</c:v>
                </c:pt>
                <c:pt idx="10">
                  <c:v>5.082305107716633E-2</c:v>
                </c:pt>
                <c:pt idx="11">
                  <c:v>1.9867549668874173E-2</c:v>
                </c:pt>
                <c:pt idx="12">
                  <c:v>5.1894135962636222E-2</c:v>
                </c:pt>
                <c:pt idx="13">
                  <c:v>0.21928450598333438</c:v>
                </c:pt>
                <c:pt idx="14">
                  <c:v>0.11850096282032291</c:v>
                </c:pt>
                <c:pt idx="15">
                  <c:v>0.38238852402350504</c:v>
                </c:pt>
                <c:pt idx="16">
                  <c:v>0.14412544678888503</c:v>
                </c:pt>
                <c:pt idx="17">
                  <c:v>0.1695343216823576</c:v>
                </c:pt>
                <c:pt idx="18">
                  <c:v>0.4528049912881989</c:v>
                </c:pt>
                <c:pt idx="19">
                  <c:v>2.5067874456685686E-2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717504"/>
        <c:axId val="39781888"/>
      </c:barChart>
      <c:catAx>
        <c:axId val="39717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781888"/>
        <c:crosses val="autoZero"/>
        <c:auto val="1"/>
        <c:lblAlgn val="ctr"/>
        <c:lblOffset val="100"/>
        <c:noMultiLvlLbl val="0"/>
      </c:catAx>
      <c:valAx>
        <c:axId val="397818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97175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66162958214113"/>
          <c:y val="3.4159968958672918E-2"/>
          <c:w val="0.87815333815368435"/>
          <c:h val="0.6484148941991519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г.xlsx]Лист5'!$E$7:$E$26</c:f>
              <c:numCache>
                <c:formatCode>0.00</c:formatCode>
                <c:ptCount val="20"/>
                <c:pt idx="0">
                  <c:v>11.842105263157894</c:v>
                </c:pt>
                <c:pt idx="1">
                  <c:v>26.530612244897959</c:v>
                </c:pt>
                <c:pt idx="2">
                  <c:v>24.336283185840706</c:v>
                </c:pt>
                <c:pt idx="3">
                  <c:v>64.285714285714292</c:v>
                </c:pt>
                <c:pt idx="4">
                  <c:v>27.611940298507463</c:v>
                </c:pt>
                <c:pt idx="5">
                  <c:v>2.0565552699228791</c:v>
                </c:pt>
                <c:pt idx="6">
                  <c:v>33.333333333333329</c:v>
                </c:pt>
                <c:pt idx="7">
                  <c:v>15.789473684210526</c:v>
                </c:pt>
                <c:pt idx="8">
                  <c:v>49.090909090909093</c:v>
                </c:pt>
                <c:pt idx="9">
                  <c:v>25.641025641025639</c:v>
                </c:pt>
                <c:pt idx="10">
                  <c:v>22.784810126582279</c:v>
                </c:pt>
                <c:pt idx="11">
                  <c:v>5.1724137931034484</c:v>
                </c:pt>
                <c:pt idx="12">
                  <c:v>92.857142857142861</c:v>
                </c:pt>
                <c:pt idx="13">
                  <c:v>67.307692307692307</c:v>
                </c:pt>
                <c:pt idx="14">
                  <c:v>7.1005917159763312</c:v>
                </c:pt>
                <c:pt idx="15">
                  <c:v>17.234664070107108</c:v>
                </c:pt>
                <c:pt idx="16">
                  <c:v>36.764705882352942</c:v>
                </c:pt>
                <c:pt idx="17">
                  <c:v>20.888888888888889</c:v>
                </c:pt>
                <c:pt idx="18">
                  <c:v>43.794147325933402</c:v>
                </c:pt>
                <c:pt idx="19">
                  <c:v>22.476190476190478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820672"/>
        <c:axId val="39840000"/>
      </c:barChart>
      <c:catAx>
        <c:axId val="39820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840000"/>
        <c:crosses val="autoZero"/>
        <c:auto val="1"/>
        <c:lblAlgn val="ctr"/>
        <c:lblOffset val="100"/>
        <c:noMultiLvlLbl val="0"/>
      </c:catAx>
      <c:valAx>
        <c:axId val="3984000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8206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1.5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853056"/>
        <c:axId val="39872384"/>
      </c:barChart>
      <c:catAx>
        <c:axId val="39853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872384"/>
        <c:crosses val="autoZero"/>
        <c:auto val="1"/>
        <c:lblAlgn val="ctr"/>
        <c:lblOffset val="100"/>
        <c:noMultiLvlLbl val="0"/>
      </c:catAx>
      <c:valAx>
        <c:axId val="39872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85305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г.xlsx]Лист7'!$K$7:$K$26</c:f>
              <c:numCache>
                <c:formatCode>0</c:formatCode>
                <c:ptCount val="20"/>
                <c:pt idx="0">
                  <c:v>20</c:v>
                </c:pt>
                <c:pt idx="1">
                  <c:v>11</c:v>
                </c:pt>
                <c:pt idx="2">
                  <c:v>5</c:v>
                </c:pt>
                <c:pt idx="3">
                  <c:v>8</c:v>
                </c:pt>
                <c:pt idx="4">
                  <c:v>23</c:v>
                </c:pt>
                <c:pt idx="5">
                  <c:v>4</c:v>
                </c:pt>
                <c:pt idx="6">
                  <c:v>659</c:v>
                </c:pt>
                <c:pt idx="7">
                  <c:v>7</c:v>
                </c:pt>
                <c:pt idx="8">
                  <c:v>105</c:v>
                </c:pt>
                <c:pt idx="9">
                  <c:v>20</c:v>
                </c:pt>
                <c:pt idx="10">
                  <c:v>6</c:v>
                </c:pt>
                <c:pt idx="11">
                  <c:v>13</c:v>
                </c:pt>
                <c:pt idx="12">
                  <c:v>19</c:v>
                </c:pt>
                <c:pt idx="13">
                  <c:v>20</c:v>
                </c:pt>
                <c:pt idx="14">
                  <c:v>18</c:v>
                </c:pt>
                <c:pt idx="15">
                  <c:v>8</c:v>
                </c:pt>
                <c:pt idx="16">
                  <c:v>8</c:v>
                </c:pt>
                <c:pt idx="17">
                  <c:v>10</c:v>
                </c:pt>
                <c:pt idx="18">
                  <c:v>147</c:v>
                </c:pt>
                <c:pt idx="19">
                  <c:v>587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905152"/>
        <c:axId val="40043264"/>
      </c:barChart>
      <c:catAx>
        <c:axId val="3990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0043264"/>
        <c:crosses val="autoZero"/>
        <c:auto val="1"/>
        <c:lblAlgn val="ctr"/>
        <c:lblOffset val="100"/>
        <c:noMultiLvlLbl val="0"/>
      </c:catAx>
      <c:valAx>
        <c:axId val="4004326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9051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rgbClr val="0070C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rPr>
                      <a:t>110,0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rgbClr val="0070C0"/>
                        </a:solidFill>
                      </a:rPr>
                      <a:t>69,5</a:t>
                    </a:r>
                    <a:endParaRPr lang="en-US" dirty="0">
                      <a:solidFill>
                        <a:srgbClr val="047AB9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0" baseline="0">
                    <a:ln w="9000" cmpd="sng">
                      <a:solidFill>
                        <a:srgbClr val="C00000"/>
                      </a:solidFill>
                      <a:prstDash val="solid"/>
                    </a:ln>
                    <a:solidFill>
                      <a:srgbClr val="0070C0"/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 8'!$A$2:$A$21</c:f>
              <c:strCache>
                <c:ptCount val="20"/>
                <c:pt idx="0">
                  <c:v>г.Елец </c:v>
                </c:pt>
                <c:pt idx="1">
                  <c:v>Елецкий район </c:v>
                </c:pt>
                <c:pt idx="2">
                  <c:v>Усманский район </c:v>
                </c:pt>
                <c:pt idx="3">
                  <c:v>Измалковский район </c:v>
                </c:pt>
                <c:pt idx="4">
                  <c:v>Добровский район </c:v>
                </c:pt>
                <c:pt idx="5">
                  <c:v>Данковский район </c:v>
                </c:pt>
                <c:pt idx="6">
                  <c:v>Тербунский район </c:v>
                </c:pt>
                <c:pt idx="7">
                  <c:v>Краснинский район </c:v>
                </c:pt>
                <c:pt idx="8">
                  <c:v>Становлянский район </c:v>
                </c:pt>
                <c:pt idx="9">
                  <c:v>Чаплыгинский район</c:v>
                </c:pt>
                <c:pt idx="10">
                  <c:v>Воловский район </c:v>
                </c:pt>
                <c:pt idx="11">
                  <c:v>Долгоруковский район </c:v>
                </c:pt>
                <c:pt idx="12">
                  <c:v>Липецкий район</c:v>
                </c:pt>
                <c:pt idx="13">
                  <c:v>Хлевенский район</c:v>
                </c:pt>
                <c:pt idx="14">
                  <c:v>г. Липецк</c:v>
                </c:pt>
                <c:pt idx="15">
                  <c:v>Добринский район </c:v>
                </c:pt>
                <c:pt idx="16">
                  <c:v>Лев-Толстовский район</c:v>
                </c:pt>
                <c:pt idx="17">
                  <c:v>Грязинский район 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1 кв 2022 г.xlsx]лист 8'!$B$2:$B$21</c:f>
              <c:numCache>
                <c:formatCode>0.0</c:formatCode>
                <c:ptCount val="20"/>
                <c:pt idx="0">
                  <c:v>110</c:v>
                </c:pt>
                <c:pt idx="1">
                  <c:v>102.5</c:v>
                </c:pt>
                <c:pt idx="2">
                  <c:v>100.5</c:v>
                </c:pt>
                <c:pt idx="3">
                  <c:v>100</c:v>
                </c:pt>
                <c:pt idx="4">
                  <c:v>91.5</c:v>
                </c:pt>
                <c:pt idx="5">
                  <c:v>90</c:v>
                </c:pt>
                <c:pt idx="6">
                  <c:v>80.5</c:v>
                </c:pt>
                <c:pt idx="7">
                  <c:v>76.5</c:v>
                </c:pt>
                <c:pt idx="8">
                  <c:v>76.5</c:v>
                </c:pt>
                <c:pt idx="9">
                  <c:v>76.5</c:v>
                </c:pt>
                <c:pt idx="10">
                  <c:v>69.5</c:v>
                </c:pt>
                <c:pt idx="11">
                  <c:v>69</c:v>
                </c:pt>
                <c:pt idx="12">
                  <c:v>68</c:v>
                </c:pt>
                <c:pt idx="13">
                  <c:v>65.5</c:v>
                </c:pt>
                <c:pt idx="14">
                  <c:v>63</c:v>
                </c:pt>
                <c:pt idx="15">
                  <c:v>52.5</c:v>
                </c:pt>
                <c:pt idx="16">
                  <c:v>52</c:v>
                </c:pt>
                <c:pt idx="17">
                  <c:v>49</c:v>
                </c:pt>
                <c:pt idx="18">
                  <c:v>42.5</c:v>
                </c:pt>
                <c:pt idx="19">
                  <c:v>34.5</c:v>
                </c:pt>
              </c:numCache>
            </c:numRef>
          </c:val>
        </c:ser>
        <c:ser>
          <c:idx val="1"/>
          <c:order val="1"/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solidFill>
                <a:schemeClr val="lt1"/>
              </a:solidFill>
              <a:ln w="28575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'[РЕЙТИНГ 1 кв 2022 г.xlsx]лист 8'!$A$2:$A$21</c:f>
              <c:strCache>
                <c:ptCount val="20"/>
                <c:pt idx="0">
                  <c:v>г.Елец </c:v>
                </c:pt>
                <c:pt idx="1">
                  <c:v>Елецкий район </c:v>
                </c:pt>
                <c:pt idx="2">
                  <c:v>Усманский район </c:v>
                </c:pt>
                <c:pt idx="3">
                  <c:v>Измалковский район </c:v>
                </c:pt>
                <c:pt idx="4">
                  <c:v>Добровский район </c:v>
                </c:pt>
                <c:pt idx="5">
                  <c:v>Данковский район </c:v>
                </c:pt>
                <c:pt idx="6">
                  <c:v>Тербунский район </c:v>
                </c:pt>
                <c:pt idx="7">
                  <c:v>Краснинский район </c:v>
                </c:pt>
                <c:pt idx="8">
                  <c:v>Становлянский район </c:v>
                </c:pt>
                <c:pt idx="9">
                  <c:v>Чаплыгинский район</c:v>
                </c:pt>
                <c:pt idx="10">
                  <c:v>Воловский район </c:v>
                </c:pt>
                <c:pt idx="11">
                  <c:v>Долгоруковский район </c:v>
                </c:pt>
                <c:pt idx="12">
                  <c:v>Липецкий район</c:v>
                </c:pt>
                <c:pt idx="13">
                  <c:v>Хлевенский район</c:v>
                </c:pt>
                <c:pt idx="14">
                  <c:v>г. Липецк</c:v>
                </c:pt>
                <c:pt idx="15">
                  <c:v>Добринский район </c:v>
                </c:pt>
                <c:pt idx="16">
                  <c:v>Лев-Толстовский район</c:v>
                </c:pt>
                <c:pt idx="17">
                  <c:v>Грязинский район 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1 кв 2022 г.xlsx]лист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100"/>
        <c:axId val="40062336"/>
        <c:axId val="40117376"/>
      </c:barChart>
      <c:catAx>
        <c:axId val="400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2"/>
            </a:solidFill>
          </a:ln>
        </c:spPr>
        <c:txPr>
          <a:bodyPr/>
          <a:lstStyle/>
          <a:p>
            <a:pPr>
              <a:defRPr b="0" cap="all" spc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defRPr>
            </a:pPr>
            <a:endParaRPr lang="ru-RU"/>
          </a:p>
        </c:txPr>
        <c:crossAx val="40117376"/>
        <c:crosses val="autoZero"/>
        <c:auto val="1"/>
        <c:lblAlgn val="ctr"/>
        <c:lblOffset val="100"/>
        <c:noMultiLvlLbl val="0"/>
      </c:catAx>
      <c:valAx>
        <c:axId val="40117376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solidFill>
            <a:srgbClr val="0070C0"/>
          </a:solidFill>
          <a:ln>
            <a:noFill/>
          </a:ln>
        </c:spPr>
        <c:txPr>
          <a:bodyPr/>
          <a:lstStyle/>
          <a:p>
            <a:pPr>
              <a:defRPr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defRPr>
            </a:pPr>
            <a:endParaRPr lang="ru-RU"/>
          </a:p>
        </c:txPr>
        <c:crossAx val="40062336"/>
        <c:crosses val="autoZero"/>
        <c:crossBetween val="between"/>
      </c:valAx>
      <c:spPr>
        <a:solidFill>
          <a:srgbClr val="0070C0"/>
        </a:solidFill>
        <a:ln>
          <a:noFill/>
        </a:ln>
      </c:spPr>
    </c:plotArea>
    <c:plotVisOnly val="1"/>
    <c:dispBlanksAs val="gap"/>
    <c:showDLblsOverMax val="0"/>
  </c:chart>
  <c:spPr>
    <a:noFill/>
    <a:ln w="25400" cap="flat" cmpd="sng" algn="ctr">
      <a:solidFill>
        <a:schemeClr val="bg1"/>
      </a:solidFill>
      <a:prstDash val="solid"/>
    </a:ln>
    <a:effectLst/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0.09627</cdr:x>
      <cdr:y>0.50704</cdr:y>
    </cdr:from>
    <cdr:to>
      <cdr:x>0.97516</cdr:x>
      <cdr:y>0.50704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1116124" y="2592288"/>
          <a:ext cx="10189132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B81824"/>
          </a:solidFill>
          <a:prstDash val="lgDash"/>
        </a:ln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68FC2-5FCD-41A3-BAC0-AA0002D495B2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1B5E-E733-4D12-8D9A-1E4A9FB8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90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1B5E-E733-4D12-8D9A-1E4A9FB8743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0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1B5E-E733-4D12-8D9A-1E4A9FB8743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7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16632"/>
            <a:ext cx="11928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муниципального района/городского округа Липецкой области</a:t>
            </a:r>
            <a:r>
              <a:rPr lang="ru-RU" sz="2000" b="1" dirty="0" smtClean="0">
                <a:solidFill>
                  <a:schemeClr val="bg1"/>
                </a:solidFill>
                <a:latin typeface="TT Norms Bold" panose="020B0604020202020204" charset="-52"/>
              </a:rPr>
              <a:t>. </a:t>
            </a:r>
            <a:endParaRPr lang="ru-RU" sz="2000" b="1" dirty="0">
              <a:solidFill>
                <a:schemeClr val="bg1"/>
              </a:solidFill>
              <a:latin typeface="TT Norms Bold" panose="020B0604020202020204" charset="-52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24732"/>
              </p:ext>
            </p:extLst>
          </p:nvPr>
        </p:nvGraphicFramePr>
        <p:xfrm>
          <a:off x="335361" y="1132295"/>
          <a:ext cx="11305256" cy="5249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1127448" y="3284984"/>
            <a:ext cx="10513169" cy="0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1041613" y="2843644"/>
            <a:ext cx="10310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TT Norms Bold" panose="020B0604020202020204" charset="-52"/>
                <a:cs typeface="Times New Roman" panose="02020603050405020304" pitchFamily="18" charset="0"/>
              </a:rPr>
              <a:t>15, </a:t>
            </a:r>
            <a:r>
              <a:rPr lang="ru-RU" b="1" kern="0" dirty="0" smtClean="0">
                <a:solidFill>
                  <a:schemeClr val="bg1"/>
                </a:solidFill>
                <a:latin typeface="TT Norms Bold" panose="020B0604020202020204" charset="-52"/>
                <a:cs typeface="Times New Roman" panose="02020603050405020304" pitchFamily="18" charset="0"/>
              </a:rPr>
              <a:t>22%</a:t>
            </a:r>
            <a:endParaRPr lang="ru-RU" b="1" kern="0" dirty="0">
              <a:solidFill>
                <a:schemeClr val="bg1"/>
              </a:solidFill>
              <a:latin typeface="TT Norms Bold" panose="020B060402020202020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94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780053"/>
              </p:ext>
            </p:extLst>
          </p:nvPr>
        </p:nvGraphicFramePr>
        <p:xfrm>
          <a:off x="198418" y="1262336"/>
          <a:ext cx="11521280" cy="5595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67408" y="152637"/>
            <a:ext cx="108732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80576" y="4469050"/>
            <a:ext cx="720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2,99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11423" y="4869160"/>
            <a:ext cx="10729193" cy="0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256372"/>
              </p:ext>
            </p:extLst>
          </p:nvPr>
        </p:nvGraphicFramePr>
        <p:xfrm>
          <a:off x="479376" y="1512079"/>
          <a:ext cx="11233248" cy="530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274296" y="4337505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0,44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83432" y="188640"/>
            <a:ext cx="105851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3. Доля населения, принявшего участие в выполнении нормативов испытаний (тестов) комплекса ГТО, от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343471" y="4706837"/>
            <a:ext cx="10225137" cy="18307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26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060160"/>
              </p:ext>
            </p:extLst>
          </p:nvPr>
        </p:nvGraphicFramePr>
        <p:xfrm>
          <a:off x="479376" y="1700808"/>
          <a:ext cx="112332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67408" y="170056"/>
            <a:ext cx="10729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59496" y="4581128"/>
            <a:ext cx="10009112" cy="1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064552" y="4149080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0,11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654818"/>
              </p:ext>
            </p:extLst>
          </p:nvPr>
        </p:nvGraphicFramePr>
        <p:xfrm>
          <a:off x="263352" y="1556792"/>
          <a:ext cx="115932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55440" y="188640"/>
            <a:ext cx="106571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комплекса ГТО.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075444" y="3717032"/>
            <a:ext cx="792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24,86</a:t>
            </a:r>
          </a:p>
        </p:txBody>
      </p:sp>
    </p:spTree>
    <p:extLst>
      <p:ext uri="{BB962C8B-B14F-4D97-AF65-F5344CB8AC3E}">
        <p14:creationId xmlns:p14="http://schemas.microsoft.com/office/powerpoint/2010/main" val="65862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364585"/>
              </p:ext>
            </p:extLst>
          </p:nvPr>
        </p:nvGraphicFramePr>
        <p:xfrm>
          <a:off x="695400" y="1844824"/>
          <a:ext cx="10729192" cy="4692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11424" y="106759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</a:t>
            </a:r>
            <a:r>
              <a:rPr lang="ru-RU" sz="2000" b="1" dirty="0" err="1">
                <a:solidFill>
                  <a:schemeClr val="bg1"/>
                </a:solidFill>
                <a:latin typeface="TT Norms Bold" panose="020B0604020202020204" charset="-52"/>
              </a:rPr>
              <a:t>госуслуги</a:t>
            </a:r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 населению.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9192344" y="188640"/>
            <a:ext cx="2088232" cy="154933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Общее количество ставок - 63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6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400" y="261782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T Norms Bold" panose="020B0604020202020204" charset="-52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576966"/>
              </p:ext>
            </p:extLst>
          </p:nvPr>
        </p:nvGraphicFramePr>
        <p:xfrm>
          <a:off x="479376" y="1748418"/>
          <a:ext cx="1116124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ая прямоугольная выноска 4"/>
          <p:cNvSpPr/>
          <p:nvPr/>
        </p:nvSpPr>
        <p:spPr>
          <a:xfrm>
            <a:off x="9336361" y="261782"/>
            <a:ext cx="2202756" cy="136701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Всего по области - 1698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516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377906"/>
              </p:ext>
            </p:extLst>
          </p:nvPr>
        </p:nvGraphicFramePr>
        <p:xfrm>
          <a:off x="551384" y="1124744"/>
          <a:ext cx="1137726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79576" y="40466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T Norms Bold" panose="020B0604020202020204" charset="-52"/>
              </a:rPr>
              <a:t>Итоговый рейтинг за 1 квартал 2022 год</a:t>
            </a:r>
            <a:endParaRPr lang="ru-RU" sz="2800" b="1" dirty="0">
              <a:solidFill>
                <a:schemeClr val="bg1"/>
              </a:solidFill>
              <a:latin typeface="TT Norms 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54633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366</TotalTime>
  <Words>265</Words>
  <Application>Microsoft Office PowerPoint</Application>
  <PresentationFormat>Произвольный</PresentationFormat>
  <Paragraphs>19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Смольянинова Екатерина Руслановна</dc:creator>
  <cp:lastModifiedBy>Смольянинова Екатерина Руслановна</cp:lastModifiedBy>
  <cp:revision>29</cp:revision>
  <dcterms:created xsi:type="dcterms:W3CDTF">2022-06-10T08:02:04Z</dcterms:created>
  <dcterms:modified xsi:type="dcterms:W3CDTF">2022-06-23T06:31:13Z</dcterms:modified>
</cp:coreProperties>
</file>