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6" d="100"/>
          <a:sy n="76" d="100"/>
        </p:scale>
        <p:origin x="-90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0\&#1056;&#1077;&#1081;&#1090;&#1080;&#1085;&#1075;%204%20&#1082;&#1074;&#1072;&#1088;&#1090;&#1072;&#1083;%202020\&#1056;&#1045;&#1049;&#1058;&#1048;&#1053;&#1043;%204%20&#1050;&#104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0\&#1056;&#1077;&#1081;&#1090;&#1080;&#1085;&#1075;%204%20&#1082;&#1074;&#1072;&#1088;&#1090;&#1072;&#1083;%202020\&#1056;&#1045;&#1049;&#1058;&#1048;&#1053;&#1043;%204%20&#1050;&#1042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0\&#1056;&#1077;&#1081;&#1090;&#1080;&#1085;&#1075;%204%20&#1082;&#1074;&#1072;&#1088;&#1090;&#1072;&#1083;%202020\&#1056;&#1045;&#1049;&#1058;&#1048;&#1053;&#1043;%204%20&#1050;&#104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0\&#1056;&#1077;&#1081;&#1090;&#1080;&#1085;&#1075;%204%20&#1082;&#1074;&#1072;&#1088;&#1090;&#1072;&#1083;%202020\&#1056;&#1045;&#1049;&#1058;&#1048;&#1053;&#1043;%204%20&#1050;&#104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0\&#1056;&#1077;&#1081;&#1090;&#1080;&#1085;&#1075;%204%20&#1082;&#1074;&#1072;&#1088;&#1090;&#1072;&#1083;%202020\&#1056;&#1045;&#1049;&#1058;&#1048;&#1053;&#1043;%204%20&#1050;&#104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0\&#1056;&#1077;&#1081;&#1090;&#1080;&#1085;&#1075;%204%20&#1082;&#1074;&#1072;&#1088;&#1090;&#1072;&#1083;%202020\&#1056;&#1045;&#1049;&#1058;&#1048;&#1053;&#1043;%204%20&#1050;&#104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0\&#1056;&#1077;&#1081;&#1090;&#1080;&#1085;&#1075;%204%20&#1082;&#1074;&#1072;&#1088;&#1090;&#1072;&#1083;%202020\&#1056;&#1045;&#1049;&#1058;&#1048;&#1053;&#1043;%204%20&#1050;&#104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0\&#1056;&#1077;&#1081;&#1090;&#1080;&#1085;&#1075;%204%20&#1082;&#1074;&#1072;&#1088;&#1090;&#1072;&#1083;%202020\&#1056;&#1045;&#1049;&#1058;&#1048;&#1053;&#1043;%204%20&#1050;&#104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79000"/>
              </a:srgbClr>
            </a:gs>
            <a:gs pos="45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79000"/>
              </a:srgbClr>
            </a:gs>
            <a:gs pos="45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>
        <c:manualLayout>
          <c:layoutTarget val="inner"/>
          <c:xMode val="edge"/>
          <c:yMode val="edge"/>
          <c:x val="9.1109351928541582E-2"/>
          <c:y val="5.9575841049401133E-2"/>
          <c:w val="0.89982166595532409"/>
          <c:h val="0.64576619877714081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Лист1!$E$7:$E$26</c:f>
              <c:numCache>
                <c:formatCode>0.00</c:formatCode>
                <c:ptCount val="20"/>
                <c:pt idx="0">
                  <c:v>21.96910863750108</c:v>
                </c:pt>
                <c:pt idx="1">
                  <c:v>15.073032188260752</c:v>
                </c:pt>
                <c:pt idx="2">
                  <c:v>23.532919428952262</c:v>
                </c:pt>
                <c:pt idx="3">
                  <c:v>26.7147085317205</c:v>
                </c:pt>
                <c:pt idx="4">
                  <c:v>22.98175907531154</c:v>
                </c:pt>
                <c:pt idx="5">
                  <c:v>15.628211716341212</c:v>
                </c:pt>
                <c:pt idx="6">
                  <c:v>14.371814427620075</c:v>
                </c:pt>
                <c:pt idx="7">
                  <c:v>15.812723596204698</c:v>
                </c:pt>
                <c:pt idx="8">
                  <c:v>19.631859386893641</c:v>
                </c:pt>
                <c:pt idx="9">
                  <c:v>11.291174916329046</c:v>
                </c:pt>
                <c:pt idx="10">
                  <c:v>18.957744112458347</c:v>
                </c:pt>
                <c:pt idx="11">
                  <c:v>13.11947626841244</c:v>
                </c:pt>
                <c:pt idx="12">
                  <c:v>20.502728692864824</c:v>
                </c:pt>
                <c:pt idx="13">
                  <c:v>19.946560616417074</c:v>
                </c:pt>
                <c:pt idx="14">
                  <c:v>18.211206896551722</c:v>
                </c:pt>
                <c:pt idx="15">
                  <c:v>27.833326181178393</c:v>
                </c:pt>
                <c:pt idx="16">
                  <c:v>15.707427280429256</c:v>
                </c:pt>
                <c:pt idx="17">
                  <c:v>16.70182715343083</c:v>
                </c:pt>
                <c:pt idx="18">
                  <c:v>12.900583703980177</c:v>
                </c:pt>
                <c:pt idx="19">
                  <c:v>4.4038491529924508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586048"/>
        <c:axId val="37588992"/>
        <c:axId val="0"/>
      </c:bar3DChart>
      <c:catAx>
        <c:axId val="3758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588992"/>
        <c:crosses val="autoZero"/>
        <c:auto val="1"/>
        <c:lblAlgn val="ctr"/>
        <c:lblOffset val="100"/>
        <c:noMultiLvlLbl val="0"/>
      </c:catAx>
      <c:valAx>
        <c:axId val="3758899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7586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Лист7!$B$7:$B$26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Лист7!$K$7:$K$26</c:f>
              <c:numCache>
                <c:formatCode>0</c:formatCode>
                <c:ptCount val="20"/>
                <c:pt idx="0">
                  <c:v>45</c:v>
                </c:pt>
                <c:pt idx="1">
                  <c:v>22</c:v>
                </c:pt>
                <c:pt idx="2">
                  <c:v>19</c:v>
                </c:pt>
                <c:pt idx="3">
                  <c:v>30</c:v>
                </c:pt>
                <c:pt idx="4">
                  <c:v>25</c:v>
                </c:pt>
                <c:pt idx="5">
                  <c:v>19</c:v>
                </c:pt>
                <c:pt idx="6">
                  <c:v>46</c:v>
                </c:pt>
                <c:pt idx="7">
                  <c:v>20</c:v>
                </c:pt>
                <c:pt idx="8">
                  <c:v>66</c:v>
                </c:pt>
                <c:pt idx="9">
                  <c:v>21</c:v>
                </c:pt>
                <c:pt idx="10">
                  <c:v>10</c:v>
                </c:pt>
                <c:pt idx="11">
                  <c:v>62</c:v>
                </c:pt>
                <c:pt idx="12">
                  <c:v>94</c:v>
                </c:pt>
                <c:pt idx="13">
                  <c:v>35</c:v>
                </c:pt>
                <c:pt idx="14">
                  <c:v>13</c:v>
                </c:pt>
                <c:pt idx="15">
                  <c:v>20</c:v>
                </c:pt>
                <c:pt idx="16">
                  <c:v>76</c:v>
                </c:pt>
                <c:pt idx="17">
                  <c:v>26</c:v>
                </c:pt>
                <c:pt idx="18">
                  <c:v>171</c:v>
                </c:pt>
                <c:pt idx="19">
                  <c:v>1137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344960"/>
        <c:axId val="38349440"/>
        <c:axId val="0"/>
      </c:bar3DChart>
      <c:catAx>
        <c:axId val="3834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8349440"/>
        <c:crosses val="autoZero"/>
        <c:auto val="1"/>
        <c:lblAlgn val="ctr"/>
        <c:lblOffset val="100"/>
        <c:noMultiLvlLbl val="0"/>
      </c:catAx>
      <c:valAx>
        <c:axId val="3834944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8344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25"/>
      <c:rotY val="5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52694166415757"/>
          <c:y val="5.0154538291497158E-2"/>
          <c:w val="0.87137976235010184"/>
          <c:h val="0.63776091608334873"/>
        </c:manualLayout>
      </c:layout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795904"/>
        <c:axId val="60797696"/>
        <c:axId val="0"/>
      </c:bar3DChart>
      <c:catAx>
        <c:axId val="6079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0797696"/>
        <c:crosses val="autoZero"/>
        <c:auto val="1"/>
        <c:lblAlgn val="ctr"/>
        <c:lblOffset val="100"/>
        <c:noMultiLvlLbl val="0"/>
      </c:catAx>
      <c:valAx>
        <c:axId val="60797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0795904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25"/>
      <c:rotY val="5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bg2">
                <a:lumMod val="75000"/>
              </a:schemeClr>
            </a:gs>
            <a:gs pos="38000">
              <a:schemeClr val="accent3">
                <a:lumMod val="40000"/>
                <a:lumOff val="60000"/>
              </a:schemeClr>
            </a:gs>
            <a:gs pos="64999">
              <a:schemeClr val="accent4">
                <a:lumMod val="40000"/>
                <a:lumOff val="60000"/>
              </a:schemeClr>
            </a:gs>
            <a:gs pos="89999">
              <a:schemeClr val="accent6">
                <a:lumMod val="60000"/>
                <a:lumOff val="40000"/>
              </a:schemeClr>
            </a:gs>
            <a:gs pos="100000">
              <a:srgbClr val="FF8200"/>
            </a:gs>
          </a:gsLst>
          <a:lin ang="54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bg2">
                <a:lumMod val="75000"/>
              </a:schemeClr>
            </a:gs>
            <a:gs pos="38000">
              <a:schemeClr val="accent3">
                <a:lumMod val="40000"/>
                <a:lumOff val="60000"/>
              </a:schemeClr>
            </a:gs>
            <a:gs pos="64999">
              <a:schemeClr val="accent4">
                <a:lumMod val="40000"/>
                <a:lumOff val="60000"/>
              </a:schemeClr>
            </a:gs>
            <a:gs pos="89999">
              <a:schemeClr val="accent6">
                <a:lumMod val="60000"/>
                <a:lumOff val="40000"/>
              </a:schemeClr>
            </a:gs>
            <a:gs pos="100000">
              <a:srgbClr val="FF8200"/>
            </a:gs>
          </a:gsLst>
          <a:lin ang="54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0.1252694166415757"/>
          <c:y val="5.0154538291497158E-2"/>
          <c:w val="0.87137976235010184"/>
          <c:h val="0.6377609160833487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'лист 8'!$A$2:$A$21</c:f>
              <c:strCache>
                <c:ptCount val="20"/>
                <c:pt idx="0">
                  <c:v>Липецкий район</c:v>
                </c:pt>
                <c:pt idx="1">
                  <c:v>Измалковский район </c:v>
                </c:pt>
                <c:pt idx="2">
                  <c:v>Усманский район </c:v>
                </c:pt>
                <c:pt idx="3">
                  <c:v>г.Елец </c:v>
                </c:pt>
                <c:pt idx="4">
                  <c:v>Задонский район </c:v>
                </c:pt>
                <c:pt idx="5">
                  <c:v>Добровский район </c:v>
                </c:pt>
                <c:pt idx="6">
                  <c:v>Хлевенский район</c:v>
                </c:pt>
                <c:pt idx="7">
                  <c:v>Краснинский район </c:v>
                </c:pt>
                <c:pt idx="8">
                  <c:v>Елецкий район </c:v>
                </c:pt>
                <c:pt idx="9">
                  <c:v>Данковский район </c:v>
                </c:pt>
                <c:pt idx="10">
                  <c:v>Долгоруковский район </c:v>
                </c:pt>
                <c:pt idx="11">
                  <c:v>Чаплыгинский район</c:v>
                </c:pt>
                <c:pt idx="12">
                  <c:v>Становлянский район </c:v>
                </c:pt>
                <c:pt idx="13">
                  <c:v>Воловский район </c:v>
                </c:pt>
                <c:pt idx="14">
                  <c:v>Грязинский район </c:v>
                </c:pt>
                <c:pt idx="15">
                  <c:v>г. Липецк</c:v>
                </c:pt>
                <c:pt idx="16">
                  <c:v>Лев-Толстовский район</c:v>
                </c:pt>
                <c:pt idx="17">
                  <c:v>Добринский район </c:v>
                </c:pt>
                <c:pt idx="18">
                  <c:v>Лебедянский район </c:v>
                </c:pt>
                <c:pt idx="19">
                  <c:v>Тербунский район </c:v>
                </c:pt>
              </c:strCache>
            </c:strRef>
          </c:cat>
          <c:val>
            <c:numRef>
              <c:f>'лист 8'!$B$2:$B$21</c:f>
              <c:numCache>
                <c:formatCode>0.0</c:formatCode>
                <c:ptCount val="20"/>
                <c:pt idx="0">
                  <c:v>105</c:v>
                </c:pt>
                <c:pt idx="1">
                  <c:v>104</c:v>
                </c:pt>
                <c:pt idx="2">
                  <c:v>97.5</c:v>
                </c:pt>
                <c:pt idx="3">
                  <c:v>92</c:v>
                </c:pt>
                <c:pt idx="4">
                  <c:v>87</c:v>
                </c:pt>
                <c:pt idx="5">
                  <c:v>86</c:v>
                </c:pt>
                <c:pt idx="6">
                  <c:v>85.5</c:v>
                </c:pt>
                <c:pt idx="7">
                  <c:v>83.5</c:v>
                </c:pt>
                <c:pt idx="8">
                  <c:v>80</c:v>
                </c:pt>
                <c:pt idx="9">
                  <c:v>75</c:v>
                </c:pt>
                <c:pt idx="10">
                  <c:v>70</c:v>
                </c:pt>
                <c:pt idx="11">
                  <c:v>69.5</c:v>
                </c:pt>
                <c:pt idx="12">
                  <c:v>68</c:v>
                </c:pt>
                <c:pt idx="13">
                  <c:v>67.5</c:v>
                </c:pt>
                <c:pt idx="14">
                  <c:v>62.5</c:v>
                </c:pt>
                <c:pt idx="15">
                  <c:v>58</c:v>
                </c:pt>
                <c:pt idx="16">
                  <c:v>57.5</c:v>
                </c:pt>
                <c:pt idx="17">
                  <c:v>52.5</c:v>
                </c:pt>
                <c:pt idx="18">
                  <c:v>44.5</c:v>
                </c:pt>
                <c:pt idx="19">
                  <c:v>24.5</c:v>
                </c:pt>
              </c:numCache>
            </c:numRef>
          </c:val>
        </c:ser>
        <c:ser>
          <c:idx val="1"/>
          <c:order val="1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'лист 8'!$A$2:$A$21</c:f>
              <c:strCache>
                <c:ptCount val="20"/>
                <c:pt idx="0">
                  <c:v>Липецкий район</c:v>
                </c:pt>
                <c:pt idx="1">
                  <c:v>Измалковский район </c:v>
                </c:pt>
                <c:pt idx="2">
                  <c:v>Усманский район </c:v>
                </c:pt>
                <c:pt idx="3">
                  <c:v>г.Елец </c:v>
                </c:pt>
                <c:pt idx="4">
                  <c:v>Задонский район </c:v>
                </c:pt>
                <c:pt idx="5">
                  <c:v>Добровский район </c:v>
                </c:pt>
                <c:pt idx="6">
                  <c:v>Хлевенский район</c:v>
                </c:pt>
                <c:pt idx="7">
                  <c:v>Краснинский район </c:v>
                </c:pt>
                <c:pt idx="8">
                  <c:v>Елецкий район </c:v>
                </c:pt>
                <c:pt idx="9">
                  <c:v>Данковский район </c:v>
                </c:pt>
                <c:pt idx="10">
                  <c:v>Долгоруковский район </c:v>
                </c:pt>
                <c:pt idx="11">
                  <c:v>Чаплыгинский район</c:v>
                </c:pt>
                <c:pt idx="12">
                  <c:v>Становлянский район </c:v>
                </c:pt>
                <c:pt idx="13">
                  <c:v>Воловский район </c:v>
                </c:pt>
                <c:pt idx="14">
                  <c:v>Грязинский район </c:v>
                </c:pt>
                <c:pt idx="15">
                  <c:v>г. Липецк</c:v>
                </c:pt>
                <c:pt idx="16">
                  <c:v>Лев-Толстовский район</c:v>
                </c:pt>
                <c:pt idx="17">
                  <c:v>Добринский район </c:v>
                </c:pt>
                <c:pt idx="18">
                  <c:v>Лебедянский район </c:v>
                </c:pt>
                <c:pt idx="19">
                  <c:v>Тербунский район </c:v>
                </c:pt>
              </c:strCache>
            </c:strRef>
          </c:cat>
          <c:val>
            <c:numRef>
              <c:f>'лист 8'!$C$2:$C$21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937792"/>
        <c:axId val="112861184"/>
        <c:axId val="0"/>
      </c:bar3DChart>
      <c:catAx>
        <c:axId val="11193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2861184"/>
        <c:crosses val="autoZero"/>
        <c:auto val="1"/>
        <c:lblAlgn val="ctr"/>
        <c:lblOffset val="100"/>
        <c:noMultiLvlLbl val="0"/>
      </c:catAx>
      <c:valAx>
        <c:axId val="11286118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11937792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34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34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Лист2!$B$7:$B$26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Лист2!$E$7:$E$26</c:f>
              <c:numCache>
                <c:formatCode>0.00</c:formatCode>
                <c:ptCount val="20"/>
                <c:pt idx="0">
                  <c:v>12.175962293794187</c:v>
                </c:pt>
                <c:pt idx="1">
                  <c:v>12.462987886944818</c:v>
                </c:pt>
                <c:pt idx="2">
                  <c:v>6.275152779847966</c:v>
                </c:pt>
                <c:pt idx="3">
                  <c:v>3.2273603082851641</c:v>
                </c:pt>
                <c:pt idx="4">
                  <c:v>13.084479371316307</c:v>
                </c:pt>
                <c:pt idx="5">
                  <c:v>27.825729551993422</c:v>
                </c:pt>
                <c:pt idx="6">
                  <c:v>15.816722754336007</c:v>
                </c:pt>
                <c:pt idx="7">
                  <c:v>21.719457013574662</c:v>
                </c:pt>
                <c:pt idx="8">
                  <c:v>14.522382798731053</c:v>
                </c:pt>
                <c:pt idx="9">
                  <c:v>54.758190327613107</c:v>
                </c:pt>
                <c:pt idx="10">
                  <c:v>2.9689807976366325</c:v>
                </c:pt>
                <c:pt idx="11">
                  <c:v>10.678642714570859</c:v>
                </c:pt>
                <c:pt idx="12">
                  <c:v>15.673857114585395</c:v>
                </c:pt>
                <c:pt idx="13">
                  <c:v>7.2274143302180685</c:v>
                </c:pt>
                <c:pt idx="14">
                  <c:v>2.3399677245831092</c:v>
                </c:pt>
                <c:pt idx="15">
                  <c:v>26.410730804810363</c:v>
                </c:pt>
                <c:pt idx="16">
                  <c:v>13.376483279395901</c:v>
                </c:pt>
                <c:pt idx="17">
                  <c:v>17.854849068721901</c:v>
                </c:pt>
                <c:pt idx="18">
                  <c:v>17.294864582496182</c:v>
                </c:pt>
                <c:pt idx="19">
                  <c:v>9.1261485451761111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0647296"/>
        <c:axId val="41534592"/>
        <c:axId val="0"/>
      </c:bar3DChart>
      <c:catAx>
        <c:axId val="40647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41534592"/>
        <c:crosses val="autoZero"/>
        <c:auto val="1"/>
        <c:lblAlgn val="ctr"/>
        <c:lblOffset val="100"/>
        <c:noMultiLvlLbl val="0"/>
      </c:catAx>
      <c:valAx>
        <c:axId val="4153459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40647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Лист3!$E$7:$E$26</c:f>
              <c:numCache>
                <c:formatCode>0.000</c:formatCode>
                <c:ptCount val="20"/>
                <c:pt idx="0">
                  <c:v>2.6749503839848132</c:v>
                </c:pt>
                <c:pt idx="1">
                  <c:v>1.8785501758182312</c:v>
                </c:pt>
                <c:pt idx="2">
                  <c:v>1.4767266477252798</c:v>
                </c:pt>
                <c:pt idx="3">
                  <c:v>0.86217989962681774</c:v>
                </c:pt>
                <c:pt idx="4">
                  <c:v>3.0070435253747516</c:v>
                </c:pt>
                <c:pt idx="5">
                  <c:v>4.3486639260020556</c:v>
                </c:pt>
                <c:pt idx="6">
                  <c:v>2.2731500427843296</c:v>
                </c:pt>
                <c:pt idx="7">
                  <c:v>3.4344377041530567</c:v>
                </c:pt>
                <c:pt idx="8">
                  <c:v>2.8510137706733096</c:v>
                </c:pt>
                <c:pt idx="9">
                  <c:v>6.1828430509071692</c:v>
                </c:pt>
                <c:pt idx="10">
                  <c:v>0.56285178236397748</c:v>
                </c:pt>
                <c:pt idx="11">
                  <c:v>1.4009819967266774</c:v>
                </c:pt>
                <c:pt idx="12">
                  <c:v>3.2135683999107343</c:v>
                </c:pt>
                <c:pt idx="13">
                  <c:v>1.4416205803765614</c:v>
                </c:pt>
                <c:pt idx="14">
                  <c:v>0.42613636363636359</c:v>
                </c:pt>
                <c:pt idx="15">
                  <c:v>7.3509848517358281</c:v>
                </c:pt>
                <c:pt idx="16">
                  <c:v>2.10110138378989</c:v>
                </c:pt>
                <c:pt idx="17">
                  <c:v>2.9820860299638858</c:v>
                </c:pt>
                <c:pt idx="18">
                  <c:v>2.2311384819549418</c:v>
                </c:pt>
                <c:pt idx="19">
                  <c:v>0.40190181540757097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418240"/>
        <c:axId val="7421312"/>
        <c:axId val="0"/>
      </c:bar3DChart>
      <c:catAx>
        <c:axId val="7418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421312"/>
        <c:crosses val="autoZero"/>
        <c:auto val="1"/>
        <c:lblAlgn val="ctr"/>
        <c:lblOffset val="100"/>
        <c:noMultiLvlLbl val="0"/>
      </c:catAx>
      <c:valAx>
        <c:axId val="7421312"/>
        <c:scaling>
          <c:orientation val="minMax"/>
        </c:scaling>
        <c:delete val="0"/>
        <c:axPos val="l"/>
        <c:majorGridlines/>
        <c:numFmt formatCode="0.0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418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396672"/>
        <c:axId val="38398208"/>
        <c:axId val="0"/>
      </c:bar3DChart>
      <c:catAx>
        <c:axId val="38396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8398208"/>
        <c:crosses val="autoZero"/>
        <c:auto val="1"/>
        <c:lblAlgn val="ctr"/>
        <c:lblOffset val="100"/>
        <c:noMultiLvlLbl val="0"/>
      </c:catAx>
      <c:valAx>
        <c:axId val="3839820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8396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Лист4!$E$7:$E$26</c:f>
              <c:numCache>
                <c:formatCode>0.00</c:formatCode>
                <c:ptCount val="20"/>
                <c:pt idx="0">
                  <c:v>1.2166709811027698</c:v>
                </c:pt>
                <c:pt idx="1">
                  <c:v>1.0346226670273195</c:v>
                </c:pt>
                <c:pt idx="2">
                  <c:v>1.2206671577396613</c:v>
                </c:pt>
                <c:pt idx="3">
                  <c:v>0.44395830652425688</c:v>
                </c:pt>
                <c:pt idx="4">
                  <c:v>1.8060321473722232</c:v>
                </c:pt>
                <c:pt idx="5">
                  <c:v>0.97636176772867422</c:v>
                </c:pt>
                <c:pt idx="6">
                  <c:v>1.5141932363555191</c:v>
                </c:pt>
                <c:pt idx="7">
                  <c:v>2.662933582205631</c:v>
                </c:pt>
                <c:pt idx="8">
                  <c:v>2.2420593730537677</c:v>
                </c:pt>
                <c:pt idx="9">
                  <c:v>3.5758323057953145</c:v>
                </c:pt>
                <c:pt idx="10">
                  <c:v>0.44524096216851949</c:v>
                </c:pt>
                <c:pt idx="11">
                  <c:v>0.72013093289689034</c:v>
                </c:pt>
                <c:pt idx="12">
                  <c:v>2.4365502830131258</c:v>
                </c:pt>
                <c:pt idx="13">
                  <c:v>1.2987012987012987</c:v>
                </c:pt>
                <c:pt idx="14">
                  <c:v>0.15673981191222569</c:v>
                </c:pt>
                <c:pt idx="15">
                  <c:v>2.8858945200188817</c:v>
                </c:pt>
                <c:pt idx="16">
                  <c:v>1.9486020898051397</c:v>
                </c:pt>
                <c:pt idx="17">
                  <c:v>1.2335967390138378</c:v>
                </c:pt>
                <c:pt idx="18">
                  <c:v>1.6889054772790895</c:v>
                </c:pt>
                <c:pt idx="19">
                  <c:v>0.22107761109729523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805312"/>
        <c:axId val="40633472"/>
        <c:axId val="0"/>
      </c:bar3DChart>
      <c:catAx>
        <c:axId val="39805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633472"/>
        <c:crosses val="autoZero"/>
        <c:auto val="1"/>
        <c:lblAlgn val="ctr"/>
        <c:lblOffset val="100"/>
        <c:noMultiLvlLbl val="0"/>
      </c:catAx>
      <c:valAx>
        <c:axId val="4063347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9805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>
        <c:manualLayout>
          <c:layoutTarget val="inner"/>
          <c:xMode val="edge"/>
          <c:yMode val="edge"/>
          <c:x val="0.10499852836314535"/>
          <c:y val="3.6293186072355113E-2"/>
          <c:w val="0.87804578762914753"/>
          <c:h val="0.6062967917044914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Лист5!$B$7:$B$26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Лист5!$E$7:$E$26</c:f>
              <c:numCache>
                <c:formatCode>0.00</c:formatCode>
                <c:ptCount val="20"/>
                <c:pt idx="0">
                  <c:v>45.483870967741936</c:v>
                </c:pt>
                <c:pt idx="1">
                  <c:v>55.0755939524838</c:v>
                </c:pt>
                <c:pt idx="2">
                  <c:v>82.660332541567698</c:v>
                </c:pt>
                <c:pt idx="3">
                  <c:v>51.492537313432841</c:v>
                </c:pt>
                <c:pt idx="4">
                  <c:v>60.06006006006006</c:v>
                </c:pt>
                <c:pt idx="5">
                  <c:v>22.451994091580502</c:v>
                </c:pt>
                <c:pt idx="6">
                  <c:v>66.612111292962368</c:v>
                </c:pt>
                <c:pt idx="7">
                  <c:v>77.536231884057969</c:v>
                </c:pt>
                <c:pt idx="8">
                  <c:v>78.640776699029118</c:v>
                </c:pt>
                <c:pt idx="9">
                  <c:v>57.834757834757831</c:v>
                </c:pt>
                <c:pt idx="10">
                  <c:v>79.104477611940297</c:v>
                </c:pt>
                <c:pt idx="11">
                  <c:v>51.401869158878498</c:v>
                </c:pt>
                <c:pt idx="12">
                  <c:v>75.820707070707073</c:v>
                </c:pt>
                <c:pt idx="13">
                  <c:v>90.08620689655173</c:v>
                </c:pt>
                <c:pt idx="14">
                  <c:v>36.781609195402297</c:v>
                </c:pt>
                <c:pt idx="15">
                  <c:v>39.258610624635146</c:v>
                </c:pt>
                <c:pt idx="16">
                  <c:v>92.741935483870961</c:v>
                </c:pt>
                <c:pt idx="17">
                  <c:v>41.366906474820141</c:v>
                </c:pt>
                <c:pt idx="18">
                  <c:v>75.69702602230484</c:v>
                </c:pt>
                <c:pt idx="19">
                  <c:v>55.007865757734663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499328"/>
        <c:axId val="38155776"/>
        <c:axId val="0"/>
      </c:bar3DChart>
      <c:catAx>
        <c:axId val="6499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8155776"/>
        <c:crosses val="autoZero"/>
        <c:auto val="1"/>
        <c:lblAlgn val="ctr"/>
        <c:lblOffset val="100"/>
        <c:noMultiLvlLbl val="0"/>
      </c:catAx>
      <c:valAx>
        <c:axId val="3815577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6499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2199680"/>
        <c:axId val="42201472"/>
        <c:axId val="0"/>
      </c:bar3DChart>
      <c:catAx>
        <c:axId val="42199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2201472"/>
        <c:crosses val="autoZero"/>
        <c:auto val="1"/>
        <c:lblAlgn val="ctr"/>
        <c:lblOffset val="100"/>
        <c:noMultiLvlLbl val="0"/>
      </c:catAx>
      <c:valAx>
        <c:axId val="4220147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42199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1819520"/>
        <c:axId val="41874560"/>
        <c:axId val="0"/>
      </c:bar3DChart>
      <c:catAx>
        <c:axId val="41819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1874560"/>
        <c:crosses val="autoZero"/>
        <c:auto val="1"/>
        <c:lblAlgn val="ctr"/>
        <c:lblOffset val="100"/>
        <c:noMultiLvlLbl val="0"/>
      </c:catAx>
      <c:valAx>
        <c:axId val="4187456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41819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Лист6!$B$7:$B$26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Лист6!$D$7:$D$26</c:f>
              <c:numCache>
                <c:formatCode>General</c:formatCode>
                <c:ptCount val="2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1.5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4</c:v>
                </c:pt>
                <c:pt idx="9">
                  <c:v>1</c:v>
                </c:pt>
                <c:pt idx="10">
                  <c:v>1</c:v>
                </c:pt>
                <c:pt idx="11">
                  <c:v>3</c:v>
                </c:pt>
                <c:pt idx="12">
                  <c:v>2</c:v>
                </c:pt>
                <c:pt idx="13">
                  <c:v>0.5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5</c:v>
                </c:pt>
                <c:pt idx="19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181888"/>
        <c:axId val="38183680"/>
        <c:axId val="0"/>
      </c:bar3DChart>
      <c:catAx>
        <c:axId val="38181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8183680"/>
        <c:crosses val="autoZero"/>
        <c:auto val="1"/>
        <c:lblAlgn val="ctr"/>
        <c:lblOffset val="100"/>
        <c:noMultiLvlLbl val="0"/>
      </c:catAx>
      <c:valAx>
        <c:axId val="38183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181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3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82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252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751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816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878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388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17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06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09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33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17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08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89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78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85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74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E238D3-663E-4851-A6F7-2DC5E7A3257E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19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994" r:id="rId12"/>
    <p:sldLayoutId id="2147483995" r:id="rId13"/>
    <p:sldLayoutId id="2147483996" r:id="rId14"/>
    <p:sldLayoutId id="2147483997" r:id="rId15"/>
    <p:sldLayoutId id="2147483998" r:id="rId16"/>
    <p:sldLayoutId id="214748399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8409262"/>
              </p:ext>
            </p:extLst>
          </p:nvPr>
        </p:nvGraphicFramePr>
        <p:xfrm>
          <a:off x="1102167" y="1565753"/>
          <a:ext cx="10947871" cy="5041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31900" y="261263"/>
            <a:ext cx="85471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1. Доля населения, зарегистрированного в электронной базе данных, от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63100" y="458562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12,07</a:t>
            </a:r>
            <a:endParaRPr lang="ru-RU" sz="2000" b="1" dirty="0">
              <a:ln/>
              <a:solidFill>
                <a:srgbClr val="C00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4223884" y="5040812"/>
            <a:ext cx="412124" cy="36570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3773622" y="502776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8427881" y="5021575"/>
            <a:ext cx="412124" cy="40417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10271494" y="501093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3361498" y="5030153"/>
            <a:ext cx="412124" cy="40534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6100751" y="501174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2776206" y="501093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859370" y="500376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10716154" y="500899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2364082" y="501174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8015757" y="502776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8840005" y="501134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9379147" y="502776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7066693" y="501134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6535050" y="5038022"/>
            <a:ext cx="412124" cy="36991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5162480" y="5014398"/>
            <a:ext cx="412124" cy="36619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11257904" y="50394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2316610" y="3845219"/>
            <a:ext cx="9418095" cy="150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TextBox 14"/>
          <p:cNvSpPr txBox="1"/>
          <p:nvPr/>
        </p:nvSpPr>
        <p:spPr>
          <a:xfrm>
            <a:off x="11147224" y="3486014"/>
            <a:ext cx="901700" cy="323850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kern="0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12,07</a:t>
            </a: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3701113" y="8217072"/>
            <a:ext cx="412124" cy="40064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92917" y="5040812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99958" y="5010938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103" y="5021575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85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8813449"/>
              </p:ext>
            </p:extLst>
          </p:nvPr>
        </p:nvGraphicFramePr>
        <p:xfrm>
          <a:off x="1600391" y="1691014"/>
          <a:ext cx="10481298" cy="500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47817" y="268607"/>
            <a:ext cx="85471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2. Доля населения, принявшего участие в выполнении нормативов испытаний (тестов) комплекса ГТО, от общей численности населения, проживающего на территории муниципального </a:t>
            </a:r>
            <a:r>
              <a:rPr lang="ru-RU" sz="2000" dirty="0">
                <a:latin typeface="Garamond" panose="02020404030301010803" pitchFamily="18" charset="0"/>
                <a:cs typeface="Times New Roman" panose="02020603050405020304" pitchFamily="18" charset="0"/>
              </a:rPr>
              <a:t>района/городского округа Липецкой </a:t>
            </a:r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области, зарегистрированного в электронной базе данных.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64700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13</a:t>
            </a:r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,63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8082926" y="521726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2521011" y="521529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10788581" y="524098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8895539" y="5232034"/>
            <a:ext cx="412124" cy="40035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4448574" y="524577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4928475" y="523631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344138" y="522308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904750" y="5221112"/>
            <a:ext cx="412124" cy="3806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10357581" y="523888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870762" y="521726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11310655" y="522308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437658" y="524098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3492626" y="522308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7032255" y="525500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9458638" y="523203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6247888" y="5264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6700441" y="525895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2966575" y="522864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7587636" y="524098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82306" y="4417443"/>
            <a:ext cx="9267108" cy="6273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TextBox 11"/>
          <p:cNvSpPr txBox="1"/>
          <p:nvPr/>
        </p:nvSpPr>
        <p:spPr>
          <a:xfrm>
            <a:off x="11161117" y="4106173"/>
            <a:ext cx="7112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,63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5756262" y="5228643"/>
            <a:ext cx="412124" cy="3806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3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3997734"/>
              </p:ext>
            </p:extLst>
          </p:nvPr>
        </p:nvGraphicFramePr>
        <p:xfrm>
          <a:off x="1306654" y="1324152"/>
          <a:ext cx="10885346" cy="522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4450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3. Доля населения, принявшего участие в выполнении нормативов испытаний (тестов) комплекса ГТО, от общей  численности населения в возрасте от 6 лет, проживающего на территории муниципального района/городского округа Липецкой области.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20249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1,6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5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8611978"/>
              </p:ext>
            </p:extLst>
          </p:nvPr>
        </p:nvGraphicFramePr>
        <p:xfrm>
          <a:off x="13649917" y="1395579"/>
          <a:ext cx="45719" cy="15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300217" y="4172394"/>
            <a:ext cx="9499868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11"/>
          <p:cNvSpPr txBox="1"/>
          <p:nvPr/>
        </p:nvSpPr>
        <p:spPr>
          <a:xfrm>
            <a:off x="11298045" y="3782011"/>
            <a:ext cx="635000" cy="47806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1,6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2444701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2895637" y="492859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3368648" y="494434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3793794" y="494131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4290896" y="492859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4792138" y="492153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5240794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742036" y="490296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6656318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7083318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7566024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103414" y="49189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466514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8931807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9455461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9933772" y="490296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10405359" y="491186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10836002" y="490296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11302148" y="489952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5264240" y="7298778"/>
            <a:ext cx="356917" cy="40045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41231" y="4938264"/>
            <a:ext cx="2616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82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Диаграмма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623332"/>
              </p:ext>
            </p:extLst>
          </p:nvPr>
        </p:nvGraphicFramePr>
        <p:xfrm>
          <a:off x="1272061" y="1496618"/>
          <a:ext cx="10670496" cy="5135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8269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4. Доля населения,  выполнившего нормативы испытаний (тестов) комплекса ГТО на знаки отличия,  от 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64700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0,97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11028608" y="3859585"/>
            <a:ext cx="6096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0,97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253221" y="4183435"/>
            <a:ext cx="9384987" cy="174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1"/>
          <p:cNvSpPr txBox="1"/>
          <p:nvPr/>
        </p:nvSpPr>
        <p:spPr>
          <a:xfrm>
            <a:off x="2253221" y="498523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2753815" y="498523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3218867" y="498522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3763029" y="49726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4245628" y="499748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4632877" y="499748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5144125" y="499748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609907" y="4985235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6882326" y="498523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8307320" y="498524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252576" y="49726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9742778" y="495968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10154902" y="498525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10616484" y="49726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1028608" y="498525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7895196" y="49726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6055217" y="4997473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1"/>
          <p:cNvSpPr txBox="1"/>
          <p:nvPr/>
        </p:nvSpPr>
        <p:spPr>
          <a:xfrm>
            <a:off x="6467341" y="4985251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1"/>
          <p:cNvSpPr txBox="1"/>
          <p:nvPr/>
        </p:nvSpPr>
        <p:spPr>
          <a:xfrm>
            <a:off x="7328168" y="4985215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8777413" y="4972509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Диаграмма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757045"/>
              </p:ext>
            </p:extLst>
          </p:nvPr>
        </p:nvGraphicFramePr>
        <p:xfrm>
          <a:off x="729448" y="1460032"/>
          <a:ext cx="11248229" cy="5559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19516" y="196810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5. Доля населения, выполнившего нормативы испытаний (тестов) комплекса ГТО  на знаки отличия, от общей численности населения, принявшего участие в выполнении нормативов испытаний (тестов)  комплекса ГТО.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64700" y="3804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58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,97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021155"/>
              </p:ext>
            </p:extLst>
          </p:nvPr>
        </p:nvGraphicFramePr>
        <p:xfrm>
          <a:off x="2345116" y="6678406"/>
          <a:ext cx="8806646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1"/>
          <p:cNvSpPr txBox="1"/>
          <p:nvPr/>
        </p:nvSpPr>
        <p:spPr>
          <a:xfrm>
            <a:off x="10979150" y="2599151"/>
            <a:ext cx="7239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,97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040315" y="3061918"/>
            <a:ext cx="9546985" cy="6242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" name="TextBox 1"/>
          <p:cNvSpPr txBox="1"/>
          <p:nvPr/>
        </p:nvSpPr>
        <p:spPr>
          <a:xfrm>
            <a:off x="2139054" y="49580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2618731" y="49580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3131997" y="49580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3645668" y="495806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4117188" y="495806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4561727" y="495924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5044557" y="49555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493066" y="49555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6935871" y="49555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8350075" y="494643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269886" y="49555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9748111" y="49605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10208356" y="49555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10671998" y="495806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1101588" y="49555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99095"/>
              </p:ext>
            </p:extLst>
          </p:nvPr>
        </p:nvGraphicFramePr>
        <p:xfrm>
          <a:off x="11513712" y="-962602"/>
          <a:ext cx="45719" cy="215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TextBox 1"/>
          <p:cNvSpPr txBox="1"/>
          <p:nvPr/>
        </p:nvSpPr>
        <p:spPr>
          <a:xfrm>
            <a:off x="7830825" y="4955529"/>
            <a:ext cx="412124" cy="39560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5941439" y="494972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1"/>
          <p:cNvSpPr txBox="1"/>
          <p:nvPr/>
        </p:nvSpPr>
        <p:spPr>
          <a:xfrm>
            <a:off x="6401684" y="494972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1"/>
          <p:cNvSpPr txBox="1"/>
          <p:nvPr/>
        </p:nvSpPr>
        <p:spPr>
          <a:xfrm>
            <a:off x="7382487" y="494972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8769781" y="494971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83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543499"/>
              </p:ext>
            </p:extLst>
          </p:nvPr>
        </p:nvGraphicFramePr>
        <p:xfrm>
          <a:off x="1189001" y="1459041"/>
          <a:ext cx="10810057" cy="5278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8269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6. Количество ставок штатного расписания центров тестирования (или структурных подразделений организаций), наделенных правом по оценке выполнения нормативов испытаний (тестов) комплекса ГТО для оказания государственной услуги населению.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02897" y="477806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Общее количество ставок –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61</a:t>
            </a:r>
            <a:endParaRPr lang="ru-RU" sz="2000" b="1" dirty="0" smtClean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266835" y="5088828"/>
            <a:ext cx="64752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732581" y="5091345"/>
            <a:ext cx="608883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3174593" y="5098581"/>
            <a:ext cx="52445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3662331" y="5088827"/>
            <a:ext cx="627488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126978" y="50888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574637" y="5084032"/>
            <a:ext cx="45621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070429" y="5094611"/>
            <a:ext cx="485820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555018" y="5088827"/>
            <a:ext cx="66970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6110439" y="5058273"/>
            <a:ext cx="47106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6468769" y="5088828"/>
            <a:ext cx="708340" cy="4369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6919533" y="5088827"/>
            <a:ext cx="66970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7349081" y="5067504"/>
            <a:ext cx="515154" cy="39178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7918849" y="5050947"/>
            <a:ext cx="50227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8269433" y="5067504"/>
            <a:ext cx="377544" cy="42287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748534" y="5101254"/>
            <a:ext cx="668850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9316344" y="5048705"/>
            <a:ext cx="513455" cy="38478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9684719" y="5088178"/>
            <a:ext cx="66885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0145726" y="5088178"/>
            <a:ext cx="74590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10624593" y="506749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11104016" y="5063358"/>
            <a:ext cx="412124" cy="38162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1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1708994"/>
              </p:ext>
            </p:extLst>
          </p:nvPr>
        </p:nvGraphicFramePr>
        <p:xfrm>
          <a:off x="1104940" y="1242198"/>
          <a:ext cx="10744682" cy="539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44599" y="226535"/>
            <a:ext cx="84963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7. Количество опубликованных материалов по вопросам внедрения комплекса ГТО в региональных средствах массовой информации за оцениваемый период.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85933" y="343812"/>
            <a:ext cx="26289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Всего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1957</a:t>
            </a:r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публикаций в СМИ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200242" y="4973955"/>
            <a:ext cx="55021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2680594" y="4965117"/>
            <a:ext cx="53268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3000779" y="4961084"/>
            <a:ext cx="604679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3605458" y="4949344"/>
            <a:ext cx="57454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066770" y="4949343"/>
            <a:ext cx="55254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485459" y="4966669"/>
            <a:ext cx="48796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026322" y="4949344"/>
            <a:ext cx="51515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412113" y="4975517"/>
            <a:ext cx="47738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5971249" y="4962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6322691" y="4962232"/>
            <a:ext cx="61818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6763553" y="4973004"/>
            <a:ext cx="66827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7267440" y="4969742"/>
            <a:ext cx="52803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7715875" y="49543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8127999" y="4954353"/>
            <a:ext cx="423573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631322" y="4966086"/>
            <a:ext cx="39423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9065385" y="4949342"/>
            <a:ext cx="520548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9585933" y="4961075"/>
            <a:ext cx="41981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0103576" y="4969742"/>
            <a:ext cx="71209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10562106" y="496974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10974230" y="496107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9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79650" y="683735"/>
            <a:ext cx="8547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Итоговый рейтинг </a:t>
            </a:r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за 2020 г</a:t>
            </a:r>
            <a:r>
              <a:rPr lang="ru-RU" sz="28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од</a:t>
            </a:r>
            <a:endParaRPr lang="ru-RU" sz="2800" b="1" dirty="0">
              <a:ln w="0"/>
              <a:solidFill>
                <a:schemeClr val="accent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715613"/>
              </p:ext>
            </p:extLst>
          </p:nvPr>
        </p:nvGraphicFramePr>
        <p:xfrm>
          <a:off x="827621" y="1268510"/>
          <a:ext cx="1080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5275632"/>
              </p:ext>
            </p:extLst>
          </p:nvPr>
        </p:nvGraphicFramePr>
        <p:xfrm>
          <a:off x="375782" y="1164922"/>
          <a:ext cx="11523944" cy="5549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090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885</TotalTime>
  <Words>431</Words>
  <Application>Microsoft Office PowerPoint</Application>
  <PresentationFormat>Произвольный</PresentationFormat>
  <Paragraphs>160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Гаршина</cp:lastModifiedBy>
  <cp:revision>107</cp:revision>
  <dcterms:created xsi:type="dcterms:W3CDTF">2019-11-19T10:46:14Z</dcterms:created>
  <dcterms:modified xsi:type="dcterms:W3CDTF">2021-03-01T13:30:40Z</dcterms:modified>
</cp:coreProperties>
</file>