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88;&#1077;&#1081;&#1090;&#1080;&#1085;&#1075;%202019\&#1056;&#1077;&#1081;&#1090;&#1080;&#1085;&#1075;%204%20&#1082;&#1074;&#1072;&#1088;&#1090;&#1072;&#1083;%202019&#1075;\&#1056;&#1045;&#1049;&#1058;&#1048;&#1053;&#1043;%204%20&#1082;&#107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88;&#1077;&#1081;&#1090;&#1080;&#1085;&#1075;%202019\&#1056;&#1077;&#1081;&#1090;&#1080;&#1085;&#1075;%204%20&#1082;&#1074;&#1072;&#1088;&#1090;&#1072;&#1083;%202019&#1075;\&#1056;&#1045;&#1049;&#1058;&#1048;&#1053;&#1043;%204%20&#1082;&#107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88;&#1077;&#1081;&#1090;&#1080;&#1085;&#1075;%202019\&#1056;&#1077;&#1081;&#1090;&#1080;&#1085;&#1075;%204%20&#1082;&#1074;&#1072;&#1088;&#1090;&#1072;&#1083;%202019&#1075;\&#1056;&#1045;&#1049;&#1058;&#1048;&#1053;&#1043;%204%20&#1082;&#1074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88;&#1077;&#1081;&#1090;&#1080;&#1085;&#1075;%202019\&#1056;&#1077;&#1081;&#1090;&#1080;&#1085;&#1075;%204%20&#1082;&#1074;&#1072;&#1088;&#1090;&#1072;&#1083;%202019&#1075;\&#1056;&#1045;&#1049;&#1058;&#1048;&#1053;&#1043;%204%20&#1082;&#1074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88;&#1077;&#1081;&#1090;&#1080;&#1085;&#1075;%202019\&#1056;&#1077;&#1081;&#1090;&#1080;&#1085;&#1075;%204%20&#1082;&#1074;&#1072;&#1088;&#1090;&#1072;&#1083;%202019&#1075;\&#1056;&#1045;&#1049;&#1058;&#1048;&#1053;&#1043;%204%20&#1082;&#1074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88;&#1077;&#1081;&#1090;&#1080;&#1085;&#1075;%202019\&#1056;&#1077;&#1081;&#1090;&#1080;&#1085;&#1075;%204%20&#1082;&#1074;&#1072;&#1088;&#1090;&#1072;&#1083;%202019&#1075;\&#1056;&#1045;&#1049;&#1058;&#1048;&#1053;&#1043;%204%20&#1082;&#1074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88;&#1077;&#1081;&#1090;&#1080;&#1085;&#1075;%202019\&#1056;&#1077;&#1081;&#1090;&#1080;&#1085;&#1075;%204%20&#1082;&#1074;&#1072;&#1088;&#1090;&#1072;&#1083;%202019&#1075;\&#1056;&#1045;&#1049;&#1058;&#1048;&#1053;&#1043;%204%20&#1082;&#1074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88;&#1077;&#1081;&#1090;&#1080;&#1085;&#1075;%202019\&#1056;&#1077;&#1081;&#1090;&#1080;&#1085;&#1075;%204%20&#1082;&#1074;&#1072;&#1088;&#1090;&#1072;&#1083;%202019&#1075;\&#1056;&#1045;&#1049;&#1058;&#1048;&#1053;&#1043;%204%20&#1082;&#1074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rnd" cmpd="sng" algn="ctr">
          <a:solidFill>
            <a:schemeClr val="tx1">
              <a:tint val="75000"/>
              <a:tint val="60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tint val="60000"/>
            </a:schemeClr>
          </a:contourClr>
        </a:sp3d>
      </c:spPr>
    </c:floor>
    <c:sideWall>
      <c:thickness val="0"/>
      <c:spPr>
        <a:gradFill>
          <a:gsLst>
            <a:gs pos="0">
              <a:srgbClr val="8488C4">
                <a:alpha val="79000"/>
              </a:srgbClr>
            </a:gs>
            <a:gs pos="45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  <a:ln>
          <a:noFill/>
        </a:ln>
        <a:effectLst/>
        <a:sp3d/>
      </c:spPr>
    </c:sideWall>
    <c:backWall>
      <c:thickness val="0"/>
      <c:spPr>
        <a:gradFill>
          <a:gsLst>
            <a:gs pos="0">
              <a:srgbClr val="8488C4">
                <a:alpha val="79000"/>
              </a:srgbClr>
            </a:gs>
            <a:gs pos="45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Лист1!$E$7:$E$26</c:f>
              <c:numCache>
                <c:formatCode>0.00</c:formatCode>
                <c:ptCount val="20"/>
                <c:pt idx="0">
                  <c:v>18.427539311517211</c:v>
                </c:pt>
                <c:pt idx="1">
                  <c:v>13.624219623238186</c:v>
                </c:pt>
                <c:pt idx="2">
                  <c:v>21.791708656218507</c:v>
                </c:pt>
                <c:pt idx="3">
                  <c:v>22.682965550087317</c:v>
                </c:pt>
                <c:pt idx="4">
                  <c:v>17.648393537847159</c:v>
                </c:pt>
                <c:pt idx="5">
                  <c:v>14.468435382764516</c:v>
                </c:pt>
                <c:pt idx="6">
                  <c:v>13.214047566125805</c:v>
                </c:pt>
                <c:pt idx="7">
                  <c:v>12.641870219590427</c:v>
                </c:pt>
                <c:pt idx="8">
                  <c:v>18.321392016376663</c:v>
                </c:pt>
                <c:pt idx="9">
                  <c:v>9.2477325271207533</c:v>
                </c:pt>
                <c:pt idx="10">
                  <c:v>16.622890354308705</c:v>
                </c:pt>
                <c:pt idx="11">
                  <c:v>12.434427822032251</c:v>
                </c:pt>
                <c:pt idx="12">
                  <c:v>19.477562510349394</c:v>
                </c:pt>
                <c:pt idx="13">
                  <c:v>17.848561394861683</c:v>
                </c:pt>
                <c:pt idx="14">
                  <c:v>17.036246300160123</c:v>
                </c:pt>
                <c:pt idx="15">
                  <c:v>25.506680678576792</c:v>
                </c:pt>
                <c:pt idx="16">
                  <c:v>15.826462287643187</c:v>
                </c:pt>
                <c:pt idx="17">
                  <c:v>15.292818466799657</c:v>
                </c:pt>
                <c:pt idx="18">
                  <c:v>9.5113429051442466</c:v>
                </c:pt>
                <c:pt idx="19">
                  <c:v>3.8124545521609461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4563800"/>
        <c:axId val="144012544"/>
        <c:axId val="0"/>
      </c:bar3DChart>
      <c:catAx>
        <c:axId val="144563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  <a:tint val="6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44012544"/>
        <c:crosses val="autoZero"/>
        <c:auto val="1"/>
        <c:lblAlgn val="ctr"/>
        <c:lblOffset val="100"/>
        <c:noMultiLvlLbl val="0"/>
      </c:catAx>
      <c:valAx>
        <c:axId val="144012544"/>
        <c:scaling>
          <c:orientation val="minMax"/>
        </c:scaling>
        <c:delete val="0"/>
        <c:axPos val="l"/>
        <c:majorGridlines>
          <c:spPr>
            <a:ln w="9525" cap="rnd" cmpd="sng" algn="ctr">
              <a:solidFill>
                <a:schemeClr val="tx1">
                  <a:tint val="75000"/>
                  <a:tint val="60000"/>
                </a:schemeClr>
              </a:solidFill>
              <a:prstDash val="solid"/>
              <a:round/>
            </a:ln>
            <a:effectLst/>
          </c:spPr>
        </c:majorGridlines>
        <c:numFmt formatCode="0.00" sourceLinked="1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  <a:tint val="6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44563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rnd" cmpd="sng" algn="ctr">
      <a:noFill/>
      <a:prstDash val="solid"/>
    </a:ln>
    <a:effectLst/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rnd" cmpd="sng" algn="ctr">
          <a:solidFill>
            <a:schemeClr val="tx1">
              <a:tint val="75000"/>
              <a:tint val="60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tint val="60000"/>
            </a:schemeClr>
          </a:contourClr>
        </a:sp3d>
      </c:spPr>
    </c:floor>
    <c:sideWall>
      <c:thickness val="0"/>
      <c:spPr>
        <a:gradFill>
          <a:gsLst>
            <a:gs pos="0">
              <a:srgbClr val="8488C4">
                <a:alpha val="65000"/>
              </a:srgbClr>
            </a:gs>
            <a:gs pos="34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  <a:ln>
          <a:noFill/>
        </a:ln>
        <a:effectLst/>
        <a:sp3d/>
      </c:spPr>
    </c:sideWall>
    <c:backWall>
      <c:thickness val="0"/>
      <c:spPr>
        <a:gradFill>
          <a:gsLst>
            <a:gs pos="0">
              <a:srgbClr val="8488C4">
                <a:alpha val="65000"/>
              </a:srgbClr>
            </a:gs>
            <a:gs pos="34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Лист2!$B$7:$B$26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Лист2!$E$7:$E$26</c:f>
              <c:numCache>
                <c:formatCode>0.00</c:formatCode>
                <c:ptCount val="20"/>
                <c:pt idx="0">
                  <c:v>27.029520295202953</c:v>
                </c:pt>
                <c:pt idx="1">
                  <c:v>26.893446723361681</c:v>
                </c:pt>
                <c:pt idx="2">
                  <c:v>15.196938287354488</c:v>
                </c:pt>
                <c:pt idx="3">
                  <c:v>3.0655095184770436</c:v>
                </c:pt>
                <c:pt idx="4">
                  <c:v>37.258935458986883</c:v>
                </c:pt>
                <c:pt idx="5">
                  <c:v>32.735229759299784</c:v>
                </c:pt>
                <c:pt idx="6">
                  <c:v>25.820016820857866</c:v>
                </c:pt>
                <c:pt idx="7">
                  <c:v>37.155403757013907</c:v>
                </c:pt>
                <c:pt idx="8">
                  <c:v>32.588454376163874</c:v>
                </c:pt>
                <c:pt idx="9">
                  <c:v>78.653846153846146</c:v>
                </c:pt>
                <c:pt idx="10">
                  <c:v>13.531685997646663</c:v>
                </c:pt>
                <c:pt idx="11">
                  <c:v>24.583333333333332</c:v>
                </c:pt>
                <c:pt idx="12">
                  <c:v>14.516471838469712</c:v>
                </c:pt>
                <c:pt idx="13">
                  <c:v>13.910942354159475</c:v>
                </c:pt>
                <c:pt idx="14">
                  <c:v>19.538592993449161</c:v>
                </c:pt>
                <c:pt idx="15">
                  <c:v>31.119145715967377</c:v>
                </c:pt>
                <c:pt idx="16">
                  <c:v>22.02797202797203</c:v>
                </c:pt>
                <c:pt idx="17">
                  <c:v>21.919403680409967</c:v>
                </c:pt>
                <c:pt idx="18">
                  <c:v>19.169917641959255</c:v>
                </c:pt>
                <c:pt idx="19">
                  <c:v>13.904245908889873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4874784"/>
        <c:axId val="144877136"/>
        <c:axId val="0"/>
      </c:bar3DChart>
      <c:catAx>
        <c:axId val="144874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  <a:tint val="6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44877136"/>
        <c:crosses val="autoZero"/>
        <c:auto val="1"/>
        <c:lblAlgn val="ctr"/>
        <c:lblOffset val="100"/>
        <c:noMultiLvlLbl val="0"/>
      </c:catAx>
      <c:valAx>
        <c:axId val="144877136"/>
        <c:scaling>
          <c:orientation val="minMax"/>
        </c:scaling>
        <c:delete val="0"/>
        <c:axPos val="l"/>
        <c:majorGridlines>
          <c:spPr>
            <a:ln w="9525" cap="rnd" cmpd="sng" algn="ctr">
              <a:solidFill>
                <a:schemeClr val="tx1">
                  <a:tint val="75000"/>
                  <a:tint val="60000"/>
                </a:schemeClr>
              </a:solidFill>
              <a:prstDash val="solid"/>
              <a:round/>
            </a:ln>
            <a:effectLst/>
          </c:spPr>
        </c:majorGridlines>
        <c:numFmt formatCode="0.00" sourceLinked="1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  <a:tint val="6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44874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rnd" cmpd="sng" algn="ctr">
      <a:noFill/>
      <a:prstDash val="solid"/>
    </a:ln>
    <a:effectLst/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rnd" cmpd="sng" algn="ctr">
          <a:solidFill>
            <a:schemeClr val="tx1">
              <a:tint val="75000"/>
              <a:tint val="60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tint val="60000"/>
            </a:schemeClr>
          </a:contourClr>
        </a:sp3d>
      </c:spPr>
    </c:floor>
    <c:side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  <a:ln>
          <a:noFill/>
        </a:ln>
        <a:effectLst/>
        <a:sp3d/>
      </c:spPr>
    </c:sideWall>
    <c:back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Лист3!$E$7:$E$26</c:f>
              <c:numCache>
                <c:formatCode>0.00</c:formatCode>
                <c:ptCount val="20"/>
                <c:pt idx="0">
                  <c:v>4.9808754781130471</c:v>
                </c:pt>
                <c:pt idx="1">
                  <c:v>3.6640222458493499</c:v>
                </c:pt>
                <c:pt idx="2">
                  <c:v>3.3116725162456131</c:v>
                </c:pt>
                <c:pt idx="3">
                  <c:v>0.69534846801079542</c:v>
                </c:pt>
                <c:pt idx="4">
                  <c:v>6.5756035578144854</c:v>
                </c:pt>
                <c:pt idx="5">
                  <c:v>4.7362755651237887</c:v>
                </c:pt>
                <c:pt idx="6">
                  <c:v>3.411869304289842</c:v>
                </c:pt>
                <c:pt idx="7">
                  <c:v>4.6971379225265242</c:v>
                </c:pt>
                <c:pt idx="8">
                  <c:v>5.9706584783350394</c:v>
                </c:pt>
                <c:pt idx="9">
                  <c:v>7.2736973146007466</c:v>
                </c:pt>
                <c:pt idx="10">
                  <c:v>2.2493573264781492</c:v>
                </c:pt>
                <c:pt idx="11">
                  <c:v>3.0567968395829288</c:v>
                </c:pt>
                <c:pt idx="12">
                  <c:v>2.8274548766352043</c:v>
                </c:pt>
                <c:pt idx="13">
                  <c:v>2.4829030866859716</c:v>
                </c:pt>
                <c:pt idx="14">
                  <c:v>3.3286428259498275</c:v>
                </c:pt>
                <c:pt idx="15">
                  <c:v>7.9374611276728082</c:v>
                </c:pt>
                <c:pt idx="16">
                  <c:v>3.4862486857395827</c:v>
                </c:pt>
                <c:pt idx="17">
                  <c:v>3.3520946138500998</c:v>
                </c:pt>
                <c:pt idx="18">
                  <c:v>1.8233166015604869</c:v>
                </c:pt>
                <c:pt idx="19">
                  <c:v>0.53009305609712398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5584600"/>
        <c:axId val="145583816"/>
        <c:axId val="0"/>
      </c:bar3DChart>
      <c:catAx>
        <c:axId val="145584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  <a:tint val="6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45583816"/>
        <c:crosses val="autoZero"/>
        <c:auto val="1"/>
        <c:lblAlgn val="ctr"/>
        <c:lblOffset val="100"/>
        <c:noMultiLvlLbl val="0"/>
      </c:catAx>
      <c:valAx>
        <c:axId val="145583816"/>
        <c:scaling>
          <c:orientation val="minMax"/>
        </c:scaling>
        <c:delete val="0"/>
        <c:axPos val="l"/>
        <c:majorGridlines>
          <c:spPr>
            <a:ln w="9525" cap="rnd" cmpd="sng" algn="ctr">
              <a:solidFill>
                <a:schemeClr val="tx1">
                  <a:tint val="75000"/>
                  <a:tint val="60000"/>
                </a:schemeClr>
              </a:solidFill>
              <a:prstDash val="solid"/>
              <a:round/>
            </a:ln>
            <a:effectLst/>
          </c:spPr>
        </c:majorGridlines>
        <c:numFmt formatCode="0.00" sourceLinked="1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  <a:tint val="6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45584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rnd" cmpd="sng" algn="ctr">
      <a:noFill/>
      <a:prstDash val="solid"/>
    </a:ln>
    <a:effectLst/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rnd" cmpd="sng" algn="ctr">
          <a:solidFill>
            <a:schemeClr val="tx1">
              <a:tint val="75000"/>
              <a:tint val="60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tint val="60000"/>
            </a:schemeClr>
          </a:contourClr>
        </a:sp3d>
      </c:spPr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  <a:ln>
          <a:noFill/>
        </a:ln>
        <a:effectLst/>
        <a:sp3d/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Лист4!$B$7:$B$26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Лист4!$E$7:$E$26</c:f>
              <c:numCache>
                <c:formatCode>0.00</c:formatCode>
                <c:ptCount val="20"/>
                <c:pt idx="0">
                  <c:v>3.1279218019549511</c:v>
                </c:pt>
                <c:pt idx="1">
                  <c:v>2.0037621656988631</c:v>
                </c:pt>
                <c:pt idx="2">
                  <c:v>1.2683740487194635</c:v>
                </c:pt>
                <c:pt idx="3">
                  <c:v>0.54611843149706307</c:v>
                </c:pt>
                <c:pt idx="4">
                  <c:v>1.8106734434561627</c:v>
                </c:pt>
                <c:pt idx="5">
                  <c:v>1.9692268726651048</c:v>
                </c:pt>
                <c:pt idx="6">
                  <c:v>2.3560791286952658</c:v>
                </c:pt>
                <c:pt idx="7">
                  <c:v>4.5059215396002958</c:v>
                </c:pt>
                <c:pt idx="8">
                  <c:v>3.9849880586830437</c:v>
                </c:pt>
                <c:pt idx="9">
                  <c:v>2.8009959096567667</c:v>
                </c:pt>
                <c:pt idx="10">
                  <c:v>1.3635855594053872</c:v>
                </c:pt>
                <c:pt idx="11">
                  <c:v>0.93258208665241893</c:v>
                </c:pt>
                <c:pt idx="12">
                  <c:v>2.0471104487497933</c:v>
                </c:pt>
                <c:pt idx="13">
                  <c:v>2.2672663421847083</c:v>
                </c:pt>
                <c:pt idx="14">
                  <c:v>1.4314134601387742</c:v>
                </c:pt>
                <c:pt idx="15">
                  <c:v>4.5317090955883934</c:v>
                </c:pt>
                <c:pt idx="16">
                  <c:v>4.5653256598970726</c:v>
                </c:pt>
                <c:pt idx="17">
                  <c:v>1.8915645483043604</c:v>
                </c:pt>
                <c:pt idx="18">
                  <c:v>1.4976139186361714</c:v>
                </c:pt>
                <c:pt idx="19">
                  <c:v>0.38676769699332902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68394680"/>
        <c:axId val="168395072"/>
        <c:axId val="0"/>
      </c:bar3DChart>
      <c:catAx>
        <c:axId val="168394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  <a:tint val="6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68395072"/>
        <c:crosses val="autoZero"/>
        <c:auto val="1"/>
        <c:lblAlgn val="ctr"/>
        <c:lblOffset val="100"/>
        <c:noMultiLvlLbl val="0"/>
      </c:catAx>
      <c:valAx>
        <c:axId val="168395072"/>
        <c:scaling>
          <c:orientation val="minMax"/>
        </c:scaling>
        <c:delete val="0"/>
        <c:axPos val="l"/>
        <c:majorGridlines>
          <c:spPr>
            <a:ln w="9525" cap="rnd" cmpd="sng" algn="ctr">
              <a:solidFill>
                <a:schemeClr val="tx1">
                  <a:tint val="75000"/>
                  <a:tint val="60000"/>
                </a:schemeClr>
              </a:solidFill>
              <a:prstDash val="solid"/>
              <a:round/>
            </a:ln>
            <a:effectLst/>
          </c:spPr>
        </c:majorGridlines>
        <c:numFmt formatCode="0.00" sourceLinked="1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  <a:tint val="6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68394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rnd" cmpd="sng" algn="ctr">
      <a:noFill/>
      <a:prstDash val="solid"/>
    </a:ln>
    <a:effectLst/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rnd" cmpd="sng" algn="ctr">
          <a:solidFill>
            <a:schemeClr val="tx1">
              <a:tint val="75000"/>
              <a:tint val="60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tint val="60000"/>
            </a:schemeClr>
          </a:contourClr>
        </a:sp3d>
      </c:spPr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  <a:ln>
          <a:noFill/>
        </a:ln>
        <a:effectLst/>
        <a:sp3d/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Лист5!$B$7:$B$26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Лист5!$E$7:$E$26</c:f>
              <c:numCache>
                <c:formatCode>0.00</c:formatCode>
                <c:ptCount val="20"/>
                <c:pt idx="0">
                  <c:v>62.798634812286693</c:v>
                </c:pt>
                <c:pt idx="1">
                  <c:v>54.6875</c:v>
                </c:pt>
                <c:pt idx="2">
                  <c:v>38.30010493179433</c:v>
                </c:pt>
                <c:pt idx="3">
                  <c:v>78.538812785388117</c:v>
                </c:pt>
                <c:pt idx="4">
                  <c:v>27.536231884057973</c:v>
                </c:pt>
                <c:pt idx="5">
                  <c:v>41.577540106951872</c:v>
                </c:pt>
                <c:pt idx="6">
                  <c:v>69.055374592833871</c:v>
                </c:pt>
                <c:pt idx="7">
                  <c:v>95.929087327642819</c:v>
                </c:pt>
                <c:pt idx="8">
                  <c:v>66.742857142857147</c:v>
                </c:pt>
                <c:pt idx="9">
                  <c:v>38.508557457212717</c:v>
                </c:pt>
                <c:pt idx="10">
                  <c:v>60.621118012422357</c:v>
                </c:pt>
                <c:pt idx="11">
                  <c:v>30.508474576271187</c:v>
                </c:pt>
                <c:pt idx="12">
                  <c:v>72.401171303074676</c:v>
                </c:pt>
                <c:pt idx="13">
                  <c:v>91.315136476426801</c:v>
                </c:pt>
                <c:pt idx="14">
                  <c:v>43.002915451895049</c:v>
                </c:pt>
                <c:pt idx="15">
                  <c:v>57.092677654687918</c:v>
                </c:pt>
                <c:pt idx="16">
                  <c:v>130.95238095238096</c:v>
                </c:pt>
                <c:pt idx="17">
                  <c:v>56.429330499468655</c:v>
                </c:pt>
                <c:pt idx="18">
                  <c:v>82.136800452232904</c:v>
                </c:pt>
                <c:pt idx="19">
                  <c:v>72.962226640159045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1535568"/>
        <c:axId val="171535960"/>
        <c:axId val="0"/>
      </c:bar3DChart>
      <c:catAx>
        <c:axId val="171535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  <a:tint val="6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71535960"/>
        <c:crosses val="autoZero"/>
        <c:auto val="1"/>
        <c:lblAlgn val="ctr"/>
        <c:lblOffset val="100"/>
        <c:noMultiLvlLbl val="0"/>
      </c:catAx>
      <c:valAx>
        <c:axId val="171535960"/>
        <c:scaling>
          <c:orientation val="minMax"/>
        </c:scaling>
        <c:delete val="0"/>
        <c:axPos val="l"/>
        <c:majorGridlines>
          <c:spPr>
            <a:ln w="9525" cap="rnd" cmpd="sng" algn="ctr">
              <a:solidFill>
                <a:schemeClr val="tx1">
                  <a:tint val="75000"/>
                  <a:tint val="60000"/>
                </a:schemeClr>
              </a:solidFill>
              <a:prstDash val="solid"/>
              <a:round/>
            </a:ln>
            <a:effectLst/>
          </c:spPr>
        </c:majorGridlines>
        <c:numFmt formatCode="0.00" sourceLinked="1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  <a:tint val="6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71535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rnd" cmpd="sng" algn="ctr">
      <a:noFill/>
      <a:prstDash val="solid"/>
    </a:ln>
    <a:effectLst/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rnd" cmpd="sng" algn="ctr">
          <a:solidFill>
            <a:schemeClr val="tx1">
              <a:tint val="75000"/>
              <a:tint val="60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tint val="60000"/>
            </a:schemeClr>
          </a:contourClr>
        </a:sp3d>
      </c:spPr>
    </c:floor>
    <c:side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  <a:ln>
          <a:noFill/>
        </a:ln>
        <a:effectLst/>
        <a:sp3d/>
      </c:spPr>
    </c:sideWall>
    <c:back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Лист6!$B$7:$B$26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Лист6!$D$7:$D$26</c:f>
              <c:numCache>
                <c:formatCode>General</c:formatCode>
                <c:ptCount val="20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1.5</c:v>
                </c:pt>
                <c:pt idx="5">
                  <c:v>3</c:v>
                </c:pt>
                <c:pt idx="6">
                  <c:v>2</c:v>
                </c:pt>
                <c:pt idx="7">
                  <c:v>0</c:v>
                </c:pt>
                <c:pt idx="8">
                  <c:v>3</c:v>
                </c:pt>
                <c:pt idx="9">
                  <c:v>1</c:v>
                </c:pt>
                <c:pt idx="10">
                  <c:v>1</c:v>
                </c:pt>
                <c:pt idx="11">
                  <c:v>3</c:v>
                </c:pt>
                <c:pt idx="12">
                  <c:v>2</c:v>
                </c:pt>
                <c:pt idx="13">
                  <c:v>0.5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68397032"/>
        <c:axId val="168397424"/>
        <c:axId val="0"/>
      </c:bar3DChart>
      <c:catAx>
        <c:axId val="168397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  <a:tint val="6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68397424"/>
        <c:crosses val="autoZero"/>
        <c:auto val="1"/>
        <c:lblAlgn val="ctr"/>
        <c:lblOffset val="100"/>
        <c:noMultiLvlLbl val="0"/>
      </c:catAx>
      <c:valAx>
        <c:axId val="168397424"/>
        <c:scaling>
          <c:orientation val="minMax"/>
        </c:scaling>
        <c:delete val="0"/>
        <c:axPos val="l"/>
        <c:majorGridlines>
          <c:spPr>
            <a:ln w="9525" cap="rnd" cmpd="sng" algn="ctr">
              <a:solidFill>
                <a:schemeClr val="tx1">
                  <a:tint val="75000"/>
                  <a:tint val="6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  <a:tint val="6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68397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rnd" cmpd="sng" algn="ctr">
      <a:noFill/>
      <a:prstDash val="solid"/>
    </a:ln>
    <a:effectLst/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rnd" cmpd="sng" algn="ctr">
          <a:solidFill>
            <a:schemeClr val="tx1">
              <a:tint val="75000"/>
              <a:tint val="60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tint val="60000"/>
            </a:schemeClr>
          </a:contourClr>
        </a:sp3d>
      </c:spPr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  <a:ln>
          <a:noFill/>
        </a:ln>
        <a:effectLst/>
        <a:sp3d/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Лист7!$B$7:$B$26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Лист7!$K$7:$K$26</c:f>
              <c:numCache>
                <c:formatCode>0</c:formatCode>
                <c:ptCount val="20"/>
                <c:pt idx="0">
                  <c:v>62</c:v>
                </c:pt>
                <c:pt idx="1">
                  <c:v>48</c:v>
                </c:pt>
                <c:pt idx="2">
                  <c:v>54</c:v>
                </c:pt>
                <c:pt idx="3">
                  <c:v>32</c:v>
                </c:pt>
                <c:pt idx="4">
                  <c:v>27</c:v>
                </c:pt>
                <c:pt idx="5">
                  <c:v>52</c:v>
                </c:pt>
                <c:pt idx="6">
                  <c:v>84</c:v>
                </c:pt>
                <c:pt idx="7">
                  <c:v>17</c:v>
                </c:pt>
                <c:pt idx="8">
                  <c:v>118</c:v>
                </c:pt>
                <c:pt idx="9">
                  <c:v>41</c:v>
                </c:pt>
                <c:pt idx="10">
                  <c:v>40</c:v>
                </c:pt>
                <c:pt idx="11">
                  <c:v>79</c:v>
                </c:pt>
                <c:pt idx="12">
                  <c:v>88</c:v>
                </c:pt>
                <c:pt idx="13">
                  <c:v>42</c:v>
                </c:pt>
                <c:pt idx="14">
                  <c:v>33</c:v>
                </c:pt>
                <c:pt idx="15">
                  <c:v>93</c:v>
                </c:pt>
                <c:pt idx="16">
                  <c:v>144</c:v>
                </c:pt>
                <c:pt idx="17">
                  <c:v>48</c:v>
                </c:pt>
                <c:pt idx="18">
                  <c:v>181</c:v>
                </c:pt>
                <c:pt idx="19">
                  <c:v>1676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68398208"/>
        <c:axId val="168647608"/>
        <c:axId val="0"/>
      </c:bar3DChart>
      <c:catAx>
        <c:axId val="168398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  <a:tint val="6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68647608"/>
        <c:crosses val="autoZero"/>
        <c:auto val="1"/>
        <c:lblAlgn val="ctr"/>
        <c:lblOffset val="100"/>
        <c:noMultiLvlLbl val="0"/>
      </c:catAx>
      <c:valAx>
        <c:axId val="168647608"/>
        <c:scaling>
          <c:orientation val="minMax"/>
        </c:scaling>
        <c:delete val="0"/>
        <c:axPos val="l"/>
        <c:majorGridlines>
          <c:spPr>
            <a:ln w="9525" cap="rnd" cmpd="sng" algn="ctr">
              <a:solidFill>
                <a:schemeClr val="tx1">
                  <a:tint val="75000"/>
                  <a:tint val="60000"/>
                </a:schemeClr>
              </a:solidFill>
              <a:prstDash val="solid"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  <a:tint val="6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68398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rnd" cmpd="sng" algn="ctr">
      <a:noFill/>
      <a:prstDash val="solid"/>
    </a:ln>
    <a:effectLst/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5"/>
      <c:rotY val="50"/>
      <c:rAngAx val="1"/>
    </c:view3D>
    <c:floor>
      <c:thickness val="0"/>
      <c:spPr>
        <a:noFill/>
        <a:ln w="9525" cap="rnd" cmpd="sng" algn="ctr">
          <a:solidFill>
            <a:schemeClr val="tx1">
              <a:tint val="75000"/>
              <a:tint val="60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tint val="60000"/>
            </a:schemeClr>
          </a:contourClr>
        </a:sp3d>
      </c:spPr>
    </c:floor>
    <c:sideWall>
      <c:thickness val="0"/>
      <c:spPr>
        <a:gradFill flip="none" rotWithShape="1">
          <a:gsLst>
            <a:gs pos="0">
              <a:schemeClr val="bg2">
                <a:lumMod val="75000"/>
              </a:schemeClr>
            </a:gs>
            <a:gs pos="38000">
              <a:schemeClr val="accent3">
                <a:lumMod val="40000"/>
                <a:lumOff val="60000"/>
              </a:schemeClr>
            </a:gs>
            <a:gs pos="64999">
              <a:schemeClr val="accent4">
                <a:lumMod val="40000"/>
                <a:lumOff val="60000"/>
              </a:schemeClr>
            </a:gs>
            <a:gs pos="89999">
              <a:schemeClr val="accent6">
                <a:lumMod val="60000"/>
                <a:lumOff val="40000"/>
              </a:schemeClr>
            </a:gs>
            <a:gs pos="100000">
              <a:srgbClr val="FF8200"/>
            </a:gs>
          </a:gsLst>
          <a:lin ang="5400000" scaled="1"/>
          <a:tileRect/>
        </a:gradFill>
        <a:ln>
          <a:noFill/>
        </a:ln>
        <a:effectLst/>
        <a:sp3d/>
      </c:spPr>
    </c:sideWall>
    <c:backWall>
      <c:thickness val="0"/>
      <c:spPr>
        <a:gradFill flip="none" rotWithShape="1">
          <a:gsLst>
            <a:gs pos="0">
              <a:schemeClr val="bg2">
                <a:lumMod val="75000"/>
              </a:schemeClr>
            </a:gs>
            <a:gs pos="38000">
              <a:schemeClr val="accent3">
                <a:lumMod val="40000"/>
                <a:lumOff val="60000"/>
              </a:schemeClr>
            </a:gs>
            <a:gs pos="64999">
              <a:schemeClr val="accent4">
                <a:lumMod val="40000"/>
                <a:lumOff val="60000"/>
              </a:schemeClr>
            </a:gs>
            <a:gs pos="89999">
              <a:schemeClr val="accent6">
                <a:lumMod val="60000"/>
                <a:lumOff val="40000"/>
              </a:schemeClr>
            </a:gs>
            <a:gs pos="100000">
              <a:srgbClr val="FF8200"/>
            </a:gs>
          </a:gsLst>
          <a:lin ang="5400000" scaled="1"/>
          <a:tileRect/>
        </a:grad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526941664157565"/>
          <c:y val="5.0154538291497158E-2"/>
          <c:w val="0.87137976235010017"/>
          <c:h val="0.63776091608334695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'лист 8'!$A$2:$A$21</c:f>
              <c:strCache>
                <c:ptCount val="20"/>
                <c:pt idx="0">
                  <c:v>Усманский район </c:v>
                </c:pt>
                <c:pt idx="1">
                  <c:v>Измалковский район </c:v>
                </c:pt>
                <c:pt idx="2">
                  <c:v>Хлевенский район</c:v>
                </c:pt>
                <c:pt idx="3">
                  <c:v>Воловский район </c:v>
                </c:pt>
                <c:pt idx="4">
                  <c:v>Елецкий район </c:v>
                </c:pt>
                <c:pt idx="5">
                  <c:v>Липецкий район</c:v>
                </c:pt>
                <c:pt idx="6">
                  <c:v>Долгоруковский район </c:v>
                </c:pt>
                <c:pt idx="7">
                  <c:v>Задонский район </c:v>
                </c:pt>
                <c:pt idx="8">
                  <c:v>г.Елец </c:v>
                </c:pt>
                <c:pt idx="9">
                  <c:v>Краснинский район </c:v>
                </c:pt>
                <c:pt idx="10">
                  <c:v>Добровский район </c:v>
                </c:pt>
                <c:pt idx="11">
                  <c:v>Данковский район </c:v>
                </c:pt>
                <c:pt idx="12">
                  <c:v>Грязинский район </c:v>
                </c:pt>
                <c:pt idx="13">
                  <c:v>Становлянский район </c:v>
                </c:pt>
                <c:pt idx="14">
                  <c:v>г. Липецк</c:v>
                </c:pt>
                <c:pt idx="15">
                  <c:v>Чаплыгинский район</c:v>
                </c:pt>
                <c:pt idx="16">
                  <c:v>Лев-Толстовский район</c:v>
                </c:pt>
                <c:pt idx="17">
                  <c:v>Тербунский район </c:v>
                </c:pt>
                <c:pt idx="18">
                  <c:v>Добринский район </c:v>
                </c:pt>
                <c:pt idx="19">
                  <c:v>Лебедянский район </c:v>
                </c:pt>
              </c:strCache>
            </c:strRef>
          </c:cat>
          <c:val>
            <c:numRef>
              <c:f>'лист 8'!$B$2:$B$21</c:f>
              <c:numCache>
                <c:formatCode>0.0</c:formatCode>
                <c:ptCount val="20"/>
                <c:pt idx="0">
                  <c:v>111</c:v>
                </c:pt>
                <c:pt idx="1">
                  <c:v>109.5</c:v>
                </c:pt>
                <c:pt idx="2">
                  <c:v>95.5</c:v>
                </c:pt>
                <c:pt idx="3">
                  <c:v>90.5</c:v>
                </c:pt>
                <c:pt idx="4">
                  <c:v>82</c:v>
                </c:pt>
                <c:pt idx="5">
                  <c:v>81</c:v>
                </c:pt>
                <c:pt idx="6">
                  <c:v>80.5</c:v>
                </c:pt>
                <c:pt idx="7">
                  <c:v>75</c:v>
                </c:pt>
                <c:pt idx="8">
                  <c:v>74</c:v>
                </c:pt>
                <c:pt idx="9">
                  <c:v>71.5</c:v>
                </c:pt>
                <c:pt idx="10" formatCode="0.00">
                  <c:v>71</c:v>
                </c:pt>
                <c:pt idx="11">
                  <c:v>65.5</c:v>
                </c:pt>
                <c:pt idx="12">
                  <c:v>65</c:v>
                </c:pt>
                <c:pt idx="13">
                  <c:v>62</c:v>
                </c:pt>
                <c:pt idx="14">
                  <c:v>60</c:v>
                </c:pt>
                <c:pt idx="15">
                  <c:v>59</c:v>
                </c:pt>
                <c:pt idx="16" formatCode="0.00">
                  <c:v>55.5</c:v>
                </c:pt>
                <c:pt idx="17">
                  <c:v>50.5</c:v>
                </c:pt>
                <c:pt idx="18">
                  <c:v>48.5</c:v>
                </c:pt>
                <c:pt idx="19">
                  <c:v>42.5</c:v>
                </c:pt>
              </c:numCache>
            </c:numRef>
          </c:val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rnd" cmpd="sng" algn="ctr">
                      <a:solidFill>
                        <a:schemeClr val="tx1">
                          <a:tint val="60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'лист 8'!$A$2:$A$21</c:f>
              <c:strCache>
                <c:ptCount val="20"/>
                <c:pt idx="0">
                  <c:v>Усманский район </c:v>
                </c:pt>
                <c:pt idx="1">
                  <c:v>Измалковский район </c:v>
                </c:pt>
                <c:pt idx="2">
                  <c:v>Хлевенский район</c:v>
                </c:pt>
                <c:pt idx="3">
                  <c:v>Воловский район </c:v>
                </c:pt>
                <c:pt idx="4">
                  <c:v>Елецкий район </c:v>
                </c:pt>
                <c:pt idx="5">
                  <c:v>Липецкий район</c:v>
                </c:pt>
                <c:pt idx="6">
                  <c:v>Долгоруковский район </c:v>
                </c:pt>
                <c:pt idx="7">
                  <c:v>Задонский район </c:v>
                </c:pt>
                <c:pt idx="8">
                  <c:v>г.Елец </c:v>
                </c:pt>
                <c:pt idx="9">
                  <c:v>Краснинский район </c:v>
                </c:pt>
                <c:pt idx="10">
                  <c:v>Добровский район </c:v>
                </c:pt>
                <c:pt idx="11">
                  <c:v>Данковский район </c:v>
                </c:pt>
                <c:pt idx="12">
                  <c:v>Грязинский район </c:v>
                </c:pt>
                <c:pt idx="13">
                  <c:v>Становлянский район </c:v>
                </c:pt>
                <c:pt idx="14">
                  <c:v>г. Липецк</c:v>
                </c:pt>
                <c:pt idx="15">
                  <c:v>Чаплыгинский район</c:v>
                </c:pt>
                <c:pt idx="16">
                  <c:v>Лев-Толстовский район</c:v>
                </c:pt>
                <c:pt idx="17">
                  <c:v>Тербунский район </c:v>
                </c:pt>
                <c:pt idx="18">
                  <c:v>Добринский район </c:v>
                </c:pt>
                <c:pt idx="19">
                  <c:v>Лебедянский район </c:v>
                </c:pt>
              </c:strCache>
            </c:strRef>
          </c:cat>
          <c:val>
            <c:numRef>
              <c:f>'лист 8'!$C$2:$C$21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15746048"/>
        <c:axId val="415746440"/>
        <c:axId val="0"/>
      </c:bar3DChart>
      <c:catAx>
        <c:axId val="415746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  <a:tint val="6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415746440"/>
        <c:crosses val="autoZero"/>
        <c:auto val="1"/>
        <c:lblAlgn val="ctr"/>
        <c:lblOffset val="100"/>
        <c:noMultiLvlLbl val="0"/>
      </c:catAx>
      <c:valAx>
        <c:axId val="415746440"/>
        <c:scaling>
          <c:orientation val="minMax"/>
        </c:scaling>
        <c:delete val="0"/>
        <c:axPos val="l"/>
        <c:majorGridlines>
          <c:spPr>
            <a:ln w="9525" cap="rnd" cmpd="sng" algn="ctr">
              <a:solidFill>
                <a:schemeClr val="tx1">
                  <a:tint val="75000"/>
                  <a:tint val="60000"/>
                </a:schemeClr>
              </a:solidFill>
              <a:prstDash val="solid"/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  <a:tint val="6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415746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rnd" cmpd="sng" algn="ctr">
      <a:noFill/>
      <a:prstDash val="solid"/>
    </a:ln>
    <a:effectLst/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7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7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7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7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7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7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7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7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73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82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252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751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816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878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388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17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069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09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339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17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087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891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78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850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74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4E238D3-663E-4851-A6F7-2DC5E7A3257E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19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  <p:sldLayoutId id="2147483994" r:id="rId12"/>
    <p:sldLayoutId id="2147483995" r:id="rId13"/>
    <p:sldLayoutId id="2147483996" r:id="rId14"/>
    <p:sldLayoutId id="2147483997" r:id="rId15"/>
    <p:sldLayoutId id="2147483998" r:id="rId16"/>
    <p:sldLayoutId id="214748399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231900" y="261263"/>
            <a:ext cx="85471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№ 1. Доля населения, зарегистрированного в электронной базе данных от общей численности населения в возрасте от 6 лет, проживающего на территории Липецкой области/муниципального образования.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63100" y="498859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значение по области 10,59</a:t>
            </a:r>
            <a:endParaRPr lang="ru-RU" sz="2000" b="1" dirty="0">
              <a:ln/>
              <a:solidFill>
                <a:srgbClr val="C00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6901092"/>
              </p:ext>
            </p:extLst>
          </p:nvPr>
        </p:nvGraphicFramePr>
        <p:xfrm>
          <a:off x="1333500" y="1226588"/>
          <a:ext cx="10566400" cy="533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2324100" y="3604144"/>
            <a:ext cx="9232900" cy="265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TextBox 14"/>
          <p:cNvSpPr txBox="1"/>
          <p:nvPr/>
        </p:nvSpPr>
        <p:spPr>
          <a:xfrm>
            <a:off x="10998200" y="3280294"/>
            <a:ext cx="901700" cy="323850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10,59</a:t>
            </a:r>
          </a:p>
        </p:txBody>
      </p:sp>
    </p:spTree>
    <p:extLst>
      <p:ext uri="{BB962C8B-B14F-4D97-AF65-F5344CB8AC3E}">
        <p14:creationId xmlns:p14="http://schemas.microsoft.com/office/powerpoint/2010/main" val="297285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65237" y="201136"/>
            <a:ext cx="85471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№ 2. Доля населения, принявшего участие в выполнении нормативов испытаний (тестов) комплекса ГТО от общей численности населения, проживающего на территории Липецкой области (муниципального образования) зарегистрированного в электронной базе данных.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64700" y="4947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21,26</a:t>
            </a:r>
            <a:endParaRPr lang="ru-RU" sz="2000" b="1" dirty="0">
              <a:ln/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1907858"/>
              </p:ext>
            </p:extLst>
          </p:nvPr>
        </p:nvGraphicFramePr>
        <p:xfrm>
          <a:off x="1265237" y="1651001"/>
          <a:ext cx="10926763" cy="5206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2291115" y="4267200"/>
            <a:ext cx="9545285" cy="127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TextBox 11"/>
          <p:cNvSpPr txBox="1"/>
          <p:nvPr/>
        </p:nvSpPr>
        <p:spPr>
          <a:xfrm>
            <a:off x="11303000" y="3956050"/>
            <a:ext cx="711200" cy="3238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21,26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3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2699" y="226536"/>
            <a:ext cx="8547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№ 3. Доля населения, принявшего участие в выполнении нормативов испытаний (тестов) комплекса ГТО от  численности населения в возрасте от 6 лет, проживающего на территории Липецкой области/ муниципального образования.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64700" y="4947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2,25</a:t>
            </a:r>
            <a:endParaRPr lang="ru-RU" sz="2000" b="1" dirty="0">
              <a:ln/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9835684"/>
              </p:ext>
            </p:extLst>
          </p:nvPr>
        </p:nvGraphicFramePr>
        <p:xfrm>
          <a:off x="1104900" y="1373187"/>
          <a:ext cx="10966450" cy="5484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2082800" y="4199632"/>
            <a:ext cx="96647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TextBox 11"/>
          <p:cNvSpPr txBox="1"/>
          <p:nvPr/>
        </p:nvSpPr>
        <p:spPr>
          <a:xfrm>
            <a:off x="11274425" y="3876560"/>
            <a:ext cx="635000" cy="47806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2,25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82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2699" y="226536"/>
            <a:ext cx="8547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№ 4. Доля населения,  выполнившая нормативы испытаний (тестов) комплекса ГТО на знаки отличия  от   общей численности населения в возрасте от 6 лет, проживающего на территории Липецкой области/ муниципального образования.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64700" y="4947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значение по области 1,41</a:t>
            </a:r>
            <a:endParaRPr lang="ru-RU" sz="2000" b="1" dirty="0">
              <a:ln/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518968"/>
              </p:ext>
            </p:extLst>
          </p:nvPr>
        </p:nvGraphicFramePr>
        <p:xfrm>
          <a:off x="1282699" y="1470798"/>
          <a:ext cx="10909301" cy="5057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2247900" y="3964374"/>
            <a:ext cx="9575800" cy="3492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TextBox 11"/>
          <p:cNvSpPr txBox="1"/>
          <p:nvPr/>
        </p:nvSpPr>
        <p:spPr>
          <a:xfrm>
            <a:off x="11398250" y="3675449"/>
            <a:ext cx="609600" cy="3238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1,41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6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2699" y="226536"/>
            <a:ext cx="85471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№ 5. Доля населения, выполнившее нормативы испытаний (тестов) комплекса ГТО  на знаки отличия от общей численности населения, принявшего участие в выполнении нормативов испытаний комплекса ГТО.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64700" y="3804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62,83</a:t>
            </a:r>
            <a:endParaRPr lang="ru-RU" sz="2000" b="1" dirty="0">
              <a:ln/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4670981"/>
              </p:ext>
            </p:extLst>
          </p:nvPr>
        </p:nvGraphicFramePr>
        <p:xfrm>
          <a:off x="939801" y="1367091"/>
          <a:ext cx="11252200" cy="5122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1912939" y="3339560"/>
            <a:ext cx="9910761" cy="540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0" name="TextBox 11"/>
          <p:cNvSpPr txBox="1"/>
          <p:nvPr/>
        </p:nvSpPr>
        <p:spPr>
          <a:xfrm>
            <a:off x="11290302" y="3339560"/>
            <a:ext cx="723900" cy="3238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62,83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83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2699" y="226536"/>
            <a:ext cx="8547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№ 6. Количество ставок штатного расписания центров тестирования (или структурных подразделений организаций, наделенных правом по оценке выполнения нормативов испытаний (тестов) комплекса ГТО для оказания государственной услуги населению.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96450" y="73991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Общее количество ставок – 56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8902693"/>
              </p:ext>
            </p:extLst>
          </p:nvPr>
        </p:nvGraphicFramePr>
        <p:xfrm>
          <a:off x="1041400" y="1549975"/>
          <a:ext cx="11150600" cy="480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111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44599" y="226535"/>
            <a:ext cx="84963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№ 7. Количество опубликованных материалов по вопросам внедрения комплекса ГТО в региональных средствах массовой информации за оцениваемый период.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63100" y="353619"/>
            <a:ext cx="262890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Всего по области 4101 публикаций в СМИ</a:t>
            </a:r>
            <a:endParaRPr lang="ru-RU" sz="2000" b="1" dirty="0">
              <a:ln/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6212407"/>
              </p:ext>
            </p:extLst>
          </p:nvPr>
        </p:nvGraphicFramePr>
        <p:xfrm>
          <a:off x="1544638" y="1369282"/>
          <a:ext cx="10774362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591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79650" y="683735"/>
            <a:ext cx="85471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chemeClr val="accent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Итоговый рейтинг за 2019 г</a:t>
            </a:r>
            <a:r>
              <a:rPr lang="ru-RU" sz="2800" b="1" dirty="0" smtClean="0">
                <a:ln w="0"/>
                <a:solidFill>
                  <a:schemeClr val="accent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од</a:t>
            </a:r>
            <a:endParaRPr lang="ru-RU" sz="2800" b="1" dirty="0">
              <a:ln w="0"/>
              <a:solidFill>
                <a:schemeClr val="accent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329940"/>
              </p:ext>
            </p:extLst>
          </p:nvPr>
        </p:nvGraphicFramePr>
        <p:xfrm>
          <a:off x="647700" y="1359693"/>
          <a:ext cx="11272837" cy="5396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090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220</TotalTime>
  <Words>274</Words>
  <Application>Microsoft Office PowerPoint</Application>
  <PresentationFormat>Широкоэкранный</PresentationFormat>
  <Paragraphs>20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Corbel</vt:lpstr>
      <vt:lpstr>Times New Roman</vt:lpstr>
      <vt:lpstr>Параллакс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23</cp:revision>
  <dcterms:created xsi:type="dcterms:W3CDTF">2019-11-19T10:46:14Z</dcterms:created>
  <dcterms:modified xsi:type="dcterms:W3CDTF">2020-03-10T13:38:58Z</dcterms:modified>
</cp:coreProperties>
</file>