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6" d="100"/>
          <a:sy n="76" d="100"/>
        </p:scale>
        <p:origin x="-1668" y="-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1.2.11\&#1076;&#1077;&#1103;&#1090;&#1077;&#1083;&#1100;&#1085;&#1086;&#1089;&#1090;&#1100;%20&#1094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3%20&#1082;&#1074;&#1072;&#1088;&#1090;&#1072;&#1083;\&#1056;&#1045;&#1049;&#1058;&#1048;&#1053;&#1043;%203%20&#1050;&#104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1.2.11\&#1076;&#1077;&#1103;&#1090;&#1077;&#1083;&#1100;&#1085;&#1086;&#1089;&#1090;&#1100;%20&#1094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3%20&#1082;&#1074;&#1072;&#1088;&#1090;&#1072;&#1083;\&#1056;&#1045;&#1049;&#1058;&#1048;&#1053;&#1043;%203%20&#1050;&#104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1.2.11\&#1076;&#1077;&#1103;&#1090;&#1077;&#1083;&#1100;&#1085;&#1086;&#1089;&#1090;&#1100;%20&#1094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3%20&#1082;&#1074;&#1072;&#1088;&#1090;&#1072;&#1083;\&#1056;&#1045;&#1049;&#1058;&#1048;&#1053;&#1043;%203%20&#1050;&#104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1.2.11\&#1076;&#1077;&#1103;&#1090;&#1077;&#1083;&#1100;&#1085;&#1086;&#1089;&#1090;&#1100;%20&#1094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3%20&#1082;&#1074;&#1072;&#1088;&#1090;&#1072;&#1083;\&#1056;&#1045;&#1049;&#1058;&#1048;&#1053;&#1043;%203%20&#1050;&#104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1.2.11\&#1076;&#1077;&#1103;&#1090;&#1077;&#1083;&#1100;&#1085;&#1086;&#1089;&#1090;&#1100;%20&#1094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3%20&#1082;&#1074;&#1072;&#1088;&#1090;&#1072;&#1083;\&#1056;&#1045;&#1049;&#1058;&#1048;&#1053;&#1043;%203%20&#1050;&#104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1.2.11\&#1076;&#1077;&#1103;&#1090;&#1077;&#1083;&#1100;&#1085;&#1086;&#1089;&#1090;&#1100;%20&#1094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3%20&#1082;&#1074;&#1072;&#1088;&#1090;&#1072;&#1083;\&#1056;&#1045;&#1049;&#1058;&#1048;&#1053;&#1043;%203%20&#1050;&#104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1.2.11\&#1076;&#1077;&#1103;&#1090;&#1077;&#1083;&#1100;&#1085;&#1086;&#1089;&#1090;&#1100;%20&#1094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3%20&#1082;&#1074;&#1072;&#1088;&#1090;&#1072;&#1083;\&#1056;&#1045;&#1049;&#1058;&#1048;&#1053;&#1043;%203%20&#1050;&#104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1.2.11\&#1076;&#1077;&#1103;&#1090;&#1077;&#1083;&#1100;&#1085;&#1086;&#1089;&#1090;&#1100;%20&#1094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3%20&#1082;&#1074;&#1072;&#1088;&#1090;&#1072;&#1083;\&#1056;&#1045;&#1049;&#1058;&#1048;&#1053;&#1043;%203%20&#1050;&#104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79000"/>
              </a:srgbClr>
            </a:gs>
            <a:gs pos="45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79000"/>
              </a:srgbClr>
            </a:gs>
            <a:gs pos="45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3 КВ.xlsx]Лист1'!$B$7:$B$26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КВ.xlsx]Лист1'!$E$7:$E$26</c:f>
              <c:numCache>
                <c:formatCode>0.00</c:formatCode>
                <c:ptCount val="20"/>
                <c:pt idx="0">
                  <c:v>20.86104305215261</c:v>
                </c:pt>
                <c:pt idx="1">
                  <c:v>17.903983324986804</c:v>
                </c:pt>
                <c:pt idx="2">
                  <c:v>25.188569000318704</c:v>
                </c:pt>
                <c:pt idx="3">
                  <c:v>25.310609510180189</c:v>
                </c:pt>
                <c:pt idx="4">
                  <c:v>23.867219169444194</c:v>
                </c:pt>
                <c:pt idx="5">
                  <c:v>16.240425808126705</c:v>
                </c:pt>
                <c:pt idx="6">
                  <c:v>17.460139231978442</c:v>
                </c:pt>
                <c:pt idx="7">
                  <c:v>18.387463667382789</c:v>
                </c:pt>
                <c:pt idx="8">
                  <c:v>22.333777996208664</c:v>
                </c:pt>
                <c:pt idx="9">
                  <c:v>23.65620248636079</c:v>
                </c:pt>
                <c:pt idx="10">
                  <c:v>21.280740887144592</c:v>
                </c:pt>
                <c:pt idx="11">
                  <c:v>15.456953642384105</c:v>
                </c:pt>
                <c:pt idx="12">
                  <c:v>22.04103628597661</c:v>
                </c:pt>
                <c:pt idx="13">
                  <c:v>20.938537685608672</c:v>
                </c:pt>
                <c:pt idx="14">
                  <c:v>22.055991704932605</c:v>
                </c:pt>
                <c:pt idx="15">
                  <c:v>29.791738679571377</c:v>
                </c:pt>
                <c:pt idx="16">
                  <c:v>20.390868211691458</c:v>
                </c:pt>
                <c:pt idx="17">
                  <c:v>18.461205497240556</c:v>
                </c:pt>
                <c:pt idx="18">
                  <c:v>14.793368597869522</c:v>
                </c:pt>
                <c:pt idx="19">
                  <c:v>5.7862177675995596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033024"/>
        <c:axId val="34026240"/>
        <c:axId val="0"/>
      </c:bar3DChart>
      <c:catAx>
        <c:axId val="3403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026240"/>
        <c:crosses val="autoZero"/>
        <c:auto val="1"/>
        <c:lblAlgn val="ctr"/>
        <c:lblOffset val="100"/>
        <c:noMultiLvlLbl val="0"/>
      </c:catAx>
      <c:valAx>
        <c:axId val="3402624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033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3 КВ.xlsx]Лист7'!$B$7:$B$26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КВ.xlsx]Лист7'!$K$7:$K$26</c:f>
              <c:numCache>
                <c:formatCode>0</c:formatCode>
                <c:ptCount val="20"/>
                <c:pt idx="0">
                  <c:v>35</c:v>
                </c:pt>
                <c:pt idx="1">
                  <c:v>35</c:v>
                </c:pt>
                <c:pt idx="2">
                  <c:v>18</c:v>
                </c:pt>
                <c:pt idx="3">
                  <c:v>26</c:v>
                </c:pt>
                <c:pt idx="4">
                  <c:v>25</c:v>
                </c:pt>
                <c:pt idx="5">
                  <c:v>34</c:v>
                </c:pt>
                <c:pt idx="6">
                  <c:v>12</c:v>
                </c:pt>
                <c:pt idx="7">
                  <c:v>16</c:v>
                </c:pt>
                <c:pt idx="8">
                  <c:v>106</c:v>
                </c:pt>
                <c:pt idx="9">
                  <c:v>22</c:v>
                </c:pt>
                <c:pt idx="10">
                  <c:v>19</c:v>
                </c:pt>
                <c:pt idx="11">
                  <c:v>48</c:v>
                </c:pt>
                <c:pt idx="12">
                  <c:v>57</c:v>
                </c:pt>
                <c:pt idx="13">
                  <c:v>42</c:v>
                </c:pt>
                <c:pt idx="14">
                  <c:v>16</c:v>
                </c:pt>
                <c:pt idx="15">
                  <c:v>14</c:v>
                </c:pt>
                <c:pt idx="16">
                  <c:v>43</c:v>
                </c:pt>
                <c:pt idx="17">
                  <c:v>17</c:v>
                </c:pt>
                <c:pt idx="18">
                  <c:v>152</c:v>
                </c:pt>
                <c:pt idx="19">
                  <c:v>926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962880"/>
        <c:axId val="37964416"/>
        <c:axId val="0"/>
      </c:bar3DChart>
      <c:catAx>
        <c:axId val="3796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964416"/>
        <c:crosses val="autoZero"/>
        <c:auto val="1"/>
        <c:lblAlgn val="ctr"/>
        <c:lblOffset val="100"/>
        <c:noMultiLvlLbl val="0"/>
      </c:catAx>
      <c:valAx>
        <c:axId val="3796441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7962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25"/>
      <c:rotY val="5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52694166415757"/>
          <c:y val="5.0154538291497158E-2"/>
          <c:w val="0.87137976235010184"/>
          <c:h val="0.63776091608334873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6772224"/>
        <c:axId val="46773760"/>
        <c:axId val="0"/>
      </c:bar3DChart>
      <c:catAx>
        <c:axId val="4677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6773760"/>
        <c:crosses val="autoZero"/>
        <c:auto val="1"/>
        <c:lblAlgn val="ctr"/>
        <c:lblOffset val="100"/>
        <c:noMultiLvlLbl val="0"/>
      </c:catAx>
      <c:valAx>
        <c:axId val="46773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6772224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25"/>
      <c:rotY val="5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bg2">
                <a:lumMod val="75000"/>
              </a:schemeClr>
            </a:gs>
            <a:gs pos="38000">
              <a:schemeClr val="accent3">
                <a:lumMod val="40000"/>
                <a:lumOff val="60000"/>
              </a:schemeClr>
            </a:gs>
            <a:gs pos="64999">
              <a:schemeClr val="accent4">
                <a:lumMod val="40000"/>
                <a:lumOff val="60000"/>
              </a:schemeClr>
            </a:gs>
            <a:gs pos="89999">
              <a:schemeClr val="accent6">
                <a:lumMod val="60000"/>
                <a:lumOff val="40000"/>
              </a:schemeClr>
            </a:gs>
            <a:gs pos="100000">
              <a:srgbClr val="FF8200"/>
            </a:gs>
          </a:gsLst>
          <a:lin ang="54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bg2">
                <a:lumMod val="75000"/>
              </a:schemeClr>
            </a:gs>
            <a:gs pos="38000">
              <a:schemeClr val="accent3">
                <a:lumMod val="40000"/>
                <a:lumOff val="60000"/>
              </a:schemeClr>
            </a:gs>
            <a:gs pos="64999">
              <a:schemeClr val="accent4">
                <a:lumMod val="40000"/>
                <a:lumOff val="60000"/>
              </a:schemeClr>
            </a:gs>
            <a:gs pos="89999">
              <a:schemeClr val="accent6">
                <a:lumMod val="60000"/>
                <a:lumOff val="40000"/>
              </a:schemeClr>
            </a:gs>
            <a:gs pos="100000">
              <a:srgbClr val="FF8200"/>
            </a:gs>
          </a:gsLst>
          <a:lin ang="54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0.1252694166415757"/>
          <c:y val="5.0154538291497158E-2"/>
          <c:w val="0.87137976235010184"/>
          <c:h val="0.6377609160833487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3 КВ.xlsx]лист 8'!$A$2:$A$21</c:f>
              <c:strCache>
                <c:ptCount val="20"/>
                <c:pt idx="0">
                  <c:v>Измалковский район </c:v>
                </c:pt>
                <c:pt idx="1">
                  <c:v>Усманский район </c:v>
                </c:pt>
                <c:pt idx="2">
                  <c:v>Тербунский район </c:v>
                </c:pt>
                <c:pt idx="3">
                  <c:v>Данковский район </c:v>
                </c:pt>
                <c:pt idx="4">
                  <c:v>Хлевенский район</c:v>
                </c:pt>
                <c:pt idx="5">
                  <c:v>г.Елец </c:v>
                </c:pt>
                <c:pt idx="6">
                  <c:v>Добровский район </c:v>
                </c:pt>
                <c:pt idx="7">
                  <c:v>Долгоруковский район </c:v>
                </c:pt>
                <c:pt idx="8">
                  <c:v>Липецкий район</c:v>
                </c:pt>
                <c:pt idx="9">
                  <c:v>Краснинский район </c:v>
                </c:pt>
                <c:pt idx="10">
                  <c:v>Грязинский район </c:v>
                </c:pt>
                <c:pt idx="11">
                  <c:v>г. Липецк</c:v>
                </c:pt>
                <c:pt idx="12">
                  <c:v>Чаплыгинский район</c:v>
                </c:pt>
                <c:pt idx="13">
                  <c:v>Добринский район </c:v>
                </c:pt>
                <c:pt idx="14">
                  <c:v>Воловский район </c:v>
                </c:pt>
                <c:pt idx="15">
                  <c:v>Становлянский район </c:v>
                </c:pt>
                <c:pt idx="16">
                  <c:v>Елецкий район </c:v>
                </c:pt>
                <c:pt idx="17">
                  <c:v>Задонский район </c:v>
                </c:pt>
                <c:pt idx="18">
                  <c:v>Лев-Толстовский район</c:v>
                </c:pt>
                <c:pt idx="19">
                  <c:v>Лебедянский район </c:v>
                </c:pt>
              </c:strCache>
            </c:strRef>
          </c:cat>
          <c:val>
            <c:numRef>
              <c:f>'[РЕЙТИНГ 3 КВ.xlsx]лист 8'!$B$2:$B$21</c:f>
              <c:numCache>
                <c:formatCode>0.0</c:formatCode>
                <c:ptCount val="20"/>
                <c:pt idx="0">
                  <c:v>110</c:v>
                </c:pt>
                <c:pt idx="1">
                  <c:v>95.5</c:v>
                </c:pt>
                <c:pt idx="2">
                  <c:v>90</c:v>
                </c:pt>
                <c:pt idx="3">
                  <c:v>89</c:v>
                </c:pt>
                <c:pt idx="4">
                  <c:v>85.5</c:v>
                </c:pt>
                <c:pt idx="5">
                  <c:v>84</c:v>
                </c:pt>
                <c:pt idx="6">
                  <c:v>83</c:v>
                </c:pt>
                <c:pt idx="7">
                  <c:v>79</c:v>
                </c:pt>
                <c:pt idx="8">
                  <c:v>79</c:v>
                </c:pt>
                <c:pt idx="9">
                  <c:v>74.5</c:v>
                </c:pt>
                <c:pt idx="10">
                  <c:v>72.5</c:v>
                </c:pt>
                <c:pt idx="11">
                  <c:v>71</c:v>
                </c:pt>
                <c:pt idx="12">
                  <c:v>67.5</c:v>
                </c:pt>
                <c:pt idx="13">
                  <c:v>62.5</c:v>
                </c:pt>
                <c:pt idx="14">
                  <c:v>62</c:v>
                </c:pt>
                <c:pt idx="15">
                  <c:v>60</c:v>
                </c:pt>
                <c:pt idx="16">
                  <c:v>57.5</c:v>
                </c:pt>
                <c:pt idx="17">
                  <c:v>56</c:v>
                </c:pt>
                <c:pt idx="18">
                  <c:v>52</c:v>
                </c:pt>
                <c:pt idx="19">
                  <c:v>39.5</c:v>
                </c:pt>
              </c:numCache>
            </c:numRef>
          </c:val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'[РЕЙТИНГ 3 КВ.xlsx]лист 8'!$A$2:$A$21</c:f>
              <c:strCache>
                <c:ptCount val="20"/>
                <c:pt idx="0">
                  <c:v>Измалковский район </c:v>
                </c:pt>
                <c:pt idx="1">
                  <c:v>Усманский район </c:v>
                </c:pt>
                <c:pt idx="2">
                  <c:v>Тербунский район </c:v>
                </c:pt>
                <c:pt idx="3">
                  <c:v>Данковский район </c:v>
                </c:pt>
                <c:pt idx="4">
                  <c:v>Хлевенский район</c:v>
                </c:pt>
                <c:pt idx="5">
                  <c:v>г.Елец </c:v>
                </c:pt>
                <c:pt idx="6">
                  <c:v>Добровский район </c:v>
                </c:pt>
                <c:pt idx="7">
                  <c:v>Долгоруковский район </c:v>
                </c:pt>
                <c:pt idx="8">
                  <c:v>Липецкий район</c:v>
                </c:pt>
                <c:pt idx="9">
                  <c:v>Краснинский район </c:v>
                </c:pt>
                <c:pt idx="10">
                  <c:v>Грязинский район </c:v>
                </c:pt>
                <c:pt idx="11">
                  <c:v>г. Липецк</c:v>
                </c:pt>
                <c:pt idx="12">
                  <c:v>Чаплыгинский район</c:v>
                </c:pt>
                <c:pt idx="13">
                  <c:v>Добринский район </c:v>
                </c:pt>
                <c:pt idx="14">
                  <c:v>Воловский район </c:v>
                </c:pt>
                <c:pt idx="15">
                  <c:v>Становлянский район </c:v>
                </c:pt>
                <c:pt idx="16">
                  <c:v>Елецкий район </c:v>
                </c:pt>
                <c:pt idx="17">
                  <c:v>Задонский район </c:v>
                </c:pt>
                <c:pt idx="18">
                  <c:v>Лев-Толстовский район</c:v>
                </c:pt>
                <c:pt idx="19">
                  <c:v>Лебедянский район </c:v>
                </c:pt>
              </c:strCache>
            </c:strRef>
          </c:cat>
          <c:val>
            <c:numRef>
              <c:f>'[РЕЙТИНГ 3 КВ.xlsx]лист 8'!$C$2:$C$21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8.5</c:v>
                </c:pt>
                <c:pt idx="8">
                  <c:v>8.5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308096"/>
        <c:axId val="36325632"/>
        <c:axId val="0"/>
      </c:bar3DChart>
      <c:catAx>
        <c:axId val="36308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6325632"/>
        <c:crosses val="autoZero"/>
        <c:auto val="1"/>
        <c:lblAlgn val="ctr"/>
        <c:lblOffset val="100"/>
        <c:noMultiLvlLbl val="0"/>
      </c:catAx>
      <c:valAx>
        <c:axId val="3632563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630809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34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34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3 КВ.xlsx]Лист2'!$B$7:$B$26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КВ.xlsx]Лист2'!$E$7:$E$26</c:f>
              <c:numCache>
                <c:formatCode>0.00</c:formatCode>
                <c:ptCount val="20"/>
                <c:pt idx="0">
                  <c:v>16.359060402684563</c:v>
                </c:pt>
                <c:pt idx="1">
                  <c:v>11.022074387662533</c:v>
                </c:pt>
                <c:pt idx="2">
                  <c:v>7.2824406017151695</c:v>
                </c:pt>
                <c:pt idx="3">
                  <c:v>1.0280133641737343</c:v>
                </c:pt>
                <c:pt idx="4">
                  <c:v>6.6993772409888654</c:v>
                </c:pt>
                <c:pt idx="5">
                  <c:v>38.129496402877699</c:v>
                </c:pt>
                <c:pt idx="6">
                  <c:v>6.280814576634512</c:v>
                </c:pt>
                <c:pt idx="7">
                  <c:v>12.508591065292096</c:v>
                </c:pt>
                <c:pt idx="8">
                  <c:v>16.881483810122603</c:v>
                </c:pt>
                <c:pt idx="9">
                  <c:v>39.848771266540645</c:v>
                </c:pt>
                <c:pt idx="10">
                  <c:v>3.9936314183362085</c:v>
                </c:pt>
                <c:pt idx="11">
                  <c:v>9.3830334190231355</c:v>
                </c:pt>
                <c:pt idx="12">
                  <c:v>6.3841347459929363</c:v>
                </c:pt>
                <c:pt idx="13">
                  <c:v>7.0915619389587068</c:v>
                </c:pt>
                <c:pt idx="14">
                  <c:v>19.520931273785539</c:v>
                </c:pt>
                <c:pt idx="15">
                  <c:v>23.850616388687452</c:v>
                </c:pt>
                <c:pt idx="16">
                  <c:v>10.573932711337292</c:v>
                </c:pt>
                <c:pt idx="17">
                  <c:v>11.508401719421649</c:v>
                </c:pt>
                <c:pt idx="18">
                  <c:v>10.48028774948868</c:v>
                </c:pt>
                <c:pt idx="19">
                  <c:v>11.56515034695451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911040"/>
        <c:axId val="43954944"/>
        <c:axId val="0"/>
      </c:bar3DChart>
      <c:catAx>
        <c:axId val="43911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3954944"/>
        <c:crosses val="autoZero"/>
        <c:auto val="1"/>
        <c:lblAlgn val="ctr"/>
        <c:lblOffset val="100"/>
        <c:noMultiLvlLbl val="0"/>
      </c:catAx>
      <c:valAx>
        <c:axId val="4395494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3911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3 КВ.xlsx]Лист3'!$B$7:$B$26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КВ.xlsx]Лист3'!$E$7:$E$26</c:f>
              <c:numCache>
                <c:formatCode>0.00</c:formatCode>
                <c:ptCount val="20"/>
                <c:pt idx="0">
                  <c:v>3.4126706335316768</c:v>
                </c:pt>
                <c:pt idx="1">
                  <c:v>1.9733903604347414</c:v>
                </c:pt>
                <c:pt idx="2">
                  <c:v>1.8343425758702503</c:v>
                </c:pt>
                <c:pt idx="3">
                  <c:v>0.26019644831848049</c:v>
                </c:pt>
                <c:pt idx="4">
                  <c:v>1.598955049094676</c:v>
                </c:pt>
                <c:pt idx="5">
                  <c:v>6.1923925743216932</c:v>
                </c:pt>
                <c:pt idx="6">
                  <c:v>1.0966389699827832</c:v>
                </c:pt>
                <c:pt idx="7">
                  <c:v>2.3000126374320735</c:v>
                </c:pt>
                <c:pt idx="8">
                  <c:v>3.7702731166186902</c:v>
                </c:pt>
                <c:pt idx="9">
                  <c:v>9.4267060191396119</c:v>
                </c:pt>
                <c:pt idx="10">
                  <c:v>0.84987435412372592</c:v>
                </c:pt>
                <c:pt idx="11">
                  <c:v>1.4503311258278144</c:v>
                </c:pt>
                <c:pt idx="12">
                  <c:v>1.4071294559099436</c:v>
                </c:pt>
                <c:pt idx="13">
                  <c:v>1.4848693690871499</c:v>
                </c:pt>
                <c:pt idx="14">
                  <c:v>4.3055349824717331</c:v>
                </c:pt>
                <c:pt idx="15">
                  <c:v>7.1055133079847916</c:v>
                </c:pt>
                <c:pt idx="16">
                  <c:v>2.1561166839617201</c:v>
                </c:pt>
                <c:pt idx="17">
                  <c:v>2.1245896908703963</c:v>
                </c:pt>
                <c:pt idx="18">
                  <c:v>1.5503875968992249</c:v>
                </c:pt>
                <c:pt idx="19">
                  <c:v>0.66918478422508398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665280"/>
        <c:axId val="43672320"/>
        <c:axId val="0"/>
      </c:bar3DChart>
      <c:catAx>
        <c:axId val="43665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3672320"/>
        <c:crosses val="autoZero"/>
        <c:auto val="1"/>
        <c:lblAlgn val="ctr"/>
        <c:lblOffset val="100"/>
        <c:noMultiLvlLbl val="0"/>
      </c:catAx>
      <c:valAx>
        <c:axId val="4367232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3665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696128"/>
        <c:axId val="43697664"/>
        <c:axId val="0"/>
      </c:bar3DChart>
      <c:catAx>
        <c:axId val="43696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3697664"/>
        <c:crosses val="autoZero"/>
        <c:auto val="1"/>
        <c:lblAlgn val="ctr"/>
        <c:lblOffset val="100"/>
        <c:noMultiLvlLbl val="0"/>
      </c:catAx>
      <c:valAx>
        <c:axId val="4369766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3696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3 КВ.xlsx]Лист4'!$B$7:$B$26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КВ.xlsx]Лист4'!$E$7:$E$26</c:f>
              <c:numCache>
                <c:formatCode>0.00</c:formatCode>
                <c:ptCount val="20"/>
                <c:pt idx="0">
                  <c:v>0.13125656282814141</c:v>
                </c:pt>
                <c:pt idx="1">
                  <c:v>0.37762408131775915</c:v>
                </c:pt>
                <c:pt idx="2">
                  <c:v>0.65512234852508944</c:v>
                </c:pt>
                <c:pt idx="3">
                  <c:v>0.19514733623886032</c:v>
                </c:pt>
                <c:pt idx="4">
                  <c:v>0.61706152598864972</c:v>
                </c:pt>
                <c:pt idx="5">
                  <c:v>0.31156692197844993</c:v>
                </c:pt>
                <c:pt idx="6">
                  <c:v>0.60633280934201661</c:v>
                </c:pt>
                <c:pt idx="7">
                  <c:v>0.199039555162391</c:v>
                </c:pt>
                <c:pt idx="8">
                  <c:v>0.80741416836340663</c:v>
                </c:pt>
                <c:pt idx="9">
                  <c:v>0.15204364546999374</c:v>
                </c:pt>
                <c:pt idx="10">
                  <c:v>0.13835163904339726</c:v>
                </c:pt>
                <c:pt idx="11">
                  <c:v>7.2847682119205295E-2</c:v>
                </c:pt>
                <c:pt idx="12">
                  <c:v>0.417149016007345</c:v>
                </c:pt>
                <c:pt idx="13">
                  <c:v>0.38218156757095417</c:v>
                </c:pt>
                <c:pt idx="14">
                  <c:v>1.1800720880857156</c:v>
                </c:pt>
                <c:pt idx="15">
                  <c:v>0.95705150362945035</c:v>
                </c:pt>
                <c:pt idx="16">
                  <c:v>0.73792228755909139</c:v>
                </c:pt>
                <c:pt idx="17">
                  <c:v>0.55910255022905164</c:v>
                </c:pt>
                <c:pt idx="18">
                  <c:v>0.52375139545317007</c:v>
                </c:pt>
                <c:pt idx="19">
                  <c:v>0.16782729509137029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789696"/>
        <c:axId val="43804928"/>
        <c:axId val="0"/>
      </c:bar3DChart>
      <c:catAx>
        <c:axId val="43789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3804928"/>
        <c:crosses val="autoZero"/>
        <c:auto val="1"/>
        <c:lblAlgn val="ctr"/>
        <c:lblOffset val="100"/>
        <c:noMultiLvlLbl val="0"/>
      </c:catAx>
      <c:valAx>
        <c:axId val="4380492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43789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>
        <c:manualLayout>
          <c:layoutTarget val="inner"/>
          <c:xMode val="edge"/>
          <c:yMode val="edge"/>
          <c:x val="0.10499852836314535"/>
          <c:y val="3.6293186072355113E-2"/>
          <c:w val="0.87804578762914753"/>
          <c:h val="0.6062967917044914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3 КВ.xlsx]Лист5'!$B$7:$B$26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КВ.xlsx]Лист5'!$E$7:$E$26</c:f>
              <c:numCache>
                <c:formatCode>0.00</c:formatCode>
                <c:ptCount val="20"/>
                <c:pt idx="0">
                  <c:v>3.8461538461538463</c:v>
                </c:pt>
                <c:pt idx="1">
                  <c:v>19.1358024691358</c:v>
                </c:pt>
                <c:pt idx="2">
                  <c:v>35.714285714285715</c:v>
                </c:pt>
                <c:pt idx="3">
                  <c:v>75</c:v>
                </c:pt>
                <c:pt idx="4">
                  <c:v>38.591549295774648</c:v>
                </c:pt>
                <c:pt idx="5">
                  <c:v>5.0314465408805038</c:v>
                </c:pt>
                <c:pt idx="6">
                  <c:v>55.290102389078498</c:v>
                </c:pt>
                <c:pt idx="7">
                  <c:v>8.6538461538461533</c:v>
                </c:pt>
                <c:pt idx="8">
                  <c:v>21.415270018621975</c:v>
                </c:pt>
                <c:pt idx="9">
                  <c:v>1.6129032258064515</c:v>
                </c:pt>
                <c:pt idx="10">
                  <c:v>16.279069767441861</c:v>
                </c:pt>
                <c:pt idx="11">
                  <c:v>5.0228310502283104</c:v>
                </c:pt>
                <c:pt idx="12">
                  <c:v>29.645390070921984</c:v>
                </c:pt>
                <c:pt idx="13">
                  <c:v>25.738396624472575</c:v>
                </c:pt>
                <c:pt idx="14">
                  <c:v>27.408256880733944</c:v>
                </c:pt>
                <c:pt idx="15">
                  <c:v>13.469139556096078</c:v>
                </c:pt>
                <c:pt idx="16">
                  <c:v>34.224598930481278</c:v>
                </c:pt>
                <c:pt idx="17">
                  <c:v>26.315789473684209</c:v>
                </c:pt>
                <c:pt idx="18">
                  <c:v>33.781965006729479</c:v>
                </c:pt>
                <c:pt idx="19">
                  <c:v>25.079365079365079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6625536"/>
        <c:axId val="46628224"/>
        <c:axId val="0"/>
      </c:bar3DChart>
      <c:catAx>
        <c:axId val="46625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6628224"/>
        <c:crosses val="autoZero"/>
        <c:auto val="1"/>
        <c:lblAlgn val="ctr"/>
        <c:lblOffset val="100"/>
        <c:noMultiLvlLbl val="0"/>
      </c:catAx>
      <c:valAx>
        <c:axId val="4662822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46625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6647936"/>
        <c:axId val="46657920"/>
        <c:axId val="0"/>
      </c:bar3DChart>
      <c:catAx>
        <c:axId val="46647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6657920"/>
        <c:crosses val="autoZero"/>
        <c:auto val="1"/>
        <c:lblAlgn val="ctr"/>
        <c:lblOffset val="100"/>
        <c:noMultiLvlLbl val="0"/>
      </c:catAx>
      <c:valAx>
        <c:axId val="4665792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46647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6665088"/>
        <c:axId val="46720128"/>
        <c:axId val="0"/>
      </c:bar3DChart>
      <c:catAx>
        <c:axId val="46665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6720128"/>
        <c:crosses val="autoZero"/>
        <c:auto val="1"/>
        <c:lblAlgn val="ctr"/>
        <c:lblOffset val="100"/>
        <c:noMultiLvlLbl val="0"/>
      </c:catAx>
      <c:valAx>
        <c:axId val="4672012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46665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3 КВ.xlsx]Лист6'!$B$7:$B$26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КВ.xlsx]Лист6'!$D$7:$D$26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1.5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  <c:pt idx="12">
                  <c:v>3</c:v>
                </c:pt>
                <c:pt idx="13">
                  <c:v>0.5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5</c:v>
                </c:pt>
                <c:pt idx="19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1681152"/>
        <c:axId val="91682688"/>
        <c:axId val="0"/>
      </c:bar3DChart>
      <c:catAx>
        <c:axId val="91681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1682688"/>
        <c:crosses val="autoZero"/>
        <c:auto val="1"/>
        <c:lblAlgn val="ctr"/>
        <c:lblOffset val="100"/>
        <c:noMultiLvlLbl val="0"/>
      </c:catAx>
      <c:valAx>
        <c:axId val="91682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681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3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82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252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751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816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878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388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17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06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09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33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17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8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89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78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85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74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E238D3-663E-4851-A6F7-2DC5E7A3257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9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  <p:sldLayoutId id="2147483997" r:id="rId15"/>
    <p:sldLayoutId id="2147483998" r:id="rId16"/>
    <p:sldLayoutId id="214748399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932625"/>
              </p:ext>
            </p:extLst>
          </p:nvPr>
        </p:nvGraphicFramePr>
        <p:xfrm>
          <a:off x="1342945" y="1130397"/>
          <a:ext cx="10849055" cy="5534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31900" y="261263"/>
            <a:ext cx="85471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1. Доля населения, зарегистрированного в электронной базе данных, от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63100" y="458562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13,88</a:t>
            </a:r>
            <a:endParaRPr lang="ru-RU" sz="2000" b="1" dirty="0">
              <a:ln/>
              <a:solidFill>
                <a:srgbClr val="C00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4223884" y="5040812"/>
            <a:ext cx="412124" cy="36570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3773622" y="502776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8562297" y="4996610"/>
            <a:ext cx="412124" cy="40417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10434248" y="499661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3332502" y="5030153"/>
            <a:ext cx="412124" cy="40534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6199763" y="500159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2776206" y="501093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972408" y="498341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10864200" y="501470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2364082" y="501174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8088778" y="500181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8974421" y="500070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4" name="TextBox 1"/>
          <p:cNvSpPr txBox="1"/>
          <p:nvPr/>
        </p:nvSpPr>
        <p:spPr>
          <a:xfrm>
            <a:off x="9508737" y="502776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7126712" y="500181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6611887" y="5025643"/>
            <a:ext cx="412124" cy="3699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5169004" y="5052229"/>
            <a:ext cx="412124" cy="36619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11356695" y="500181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2327867" y="3373279"/>
            <a:ext cx="9597689" cy="137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TextBox 14"/>
          <p:cNvSpPr txBox="1"/>
          <p:nvPr/>
        </p:nvSpPr>
        <p:spPr>
          <a:xfrm>
            <a:off x="11276324" y="3049429"/>
            <a:ext cx="710948" cy="323850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0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13,88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3701113" y="8217072"/>
            <a:ext cx="412124" cy="40064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92917" y="5040812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99958" y="5040812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16252" y="5021575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5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00269"/>
              </p:ext>
            </p:extLst>
          </p:nvPr>
        </p:nvGraphicFramePr>
        <p:xfrm>
          <a:off x="1352811" y="1862246"/>
          <a:ext cx="11006475" cy="5054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7817" y="268607"/>
            <a:ext cx="85471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2. </a:t>
            </a:r>
            <a:r>
              <a:rPr lang="ru-RU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Доля населения, принявшего участие в выполнении нормативов испытаний (тестов) комплекса ГТО, от общей численности населения, проживающего на территории муниципального района/городского округа Липецкой области, зарегистрированного в электронной базе данных.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64700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11,95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8135788" y="524098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2514465" y="5266111"/>
            <a:ext cx="412124" cy="3806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10922626" y="526723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9095746" y="5255677"/>
            <a:ext cx="412124" cy="40035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4363167" y="524577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4928475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5340599" y="527278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874561" y="5266110"/>
            <a:ext cx="412124" cy="3806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10462983" y="525500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10081800" y="525500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11362594" y="524577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547912" y="525500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3426395" y="524577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7175512" y="526723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9507870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6247888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6660012" y="5258957"/>
            <a:ext cx="55796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2926589" y="523888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7646646" y="524577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23242" y="4284724"/>
            <a:ext cx="955164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TextBox 11"/>
          <p:cNvSpPr txBox="1"/>
          <p:nvPr/>
        </p:nvSpPr>
        <p:spPr>
          <a:xfrm>
            <a:off x="11334750" y="3732411"/>
            <a:ext cx="7112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11,95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5835764" y="5278344"/>
            <a:ext cx="412124" cy="3806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223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6944718"/>
              </p:ext>
            </p:extLst>
          </p:nvPr>
        </p:nvGraphicFramePr>
        <p:xfrm>
          <a:off x="1390389" y="1299565"/>
          <a:ext cx="10781436" cy="52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450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3. Доля населения, принявшего участие в выполнении нормативов испытаний (тестов) комплекса ГТО, от общей 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20249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1,66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8611978"/>
              </p:ext>
            </p:extLst>
          </p:nvPr>
        </p:nvGraphicFramePr>
        <p:xfrm>
          <a:off x="13649917" y="1395579"/>
          <a:ext cx="45719" cy="15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383258" y="4329728"/>
            <a:ext cx="9499868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11"/>
          <p:cNvSpPr txBox="1"/>
          <p:nvPr/>
        </p:nvSpPr>
        <p:spPr>
          <a:xfrm>
            <a:off x="11396772" y="3883079"/>
            <a:ext cx="635000" cy="47806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1,66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2444701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895637" y="492859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368648" y="494434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3793794" y="494131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290896" y="492859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4792138" y="492153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24079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652918" y="494600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656318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083318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756602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103414" y="49189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46651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8931807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9455461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9933772" y="490296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10405359" y="491186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10836002" y="490296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11302148" y="489952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5264240" y="7298778"/>
            <a:ext cx="356917" cy="40045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41231" y="4938264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8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Диаграмма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3515382"/>
              </p:ext>
            </p:extLst>
          </p:nvPr>
        </p:nvGraphicFramePr>
        <p:xfrm>
          <a:off x="1112464" y="1315234"/>
          <a:ext cx="10787262" cy="5348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8269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4. Доля населения,  выполнившего нормативы испытаний (тестов) комплекса ГТО на знаки отличия,  от 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64700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0,35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10976975" y="3662565"/>
            <a:ext cx="6096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0,35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091870" y="3986415"/>
            <a:ext cx="949470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1"/>
          <p:cNvSpPr txBox="1"/>
          <p:nvPr/>
        </p:nvSpPr>
        <p:spPr>
          <a:xfrm>
            <a:off x="2253221" y="498523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665345" y="4985238"/>
            <a:ext cx="50059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165939" y="4985225"/>
            <a:ext cx="46505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3630991" y="4972627"/>
            <a:ext cx="54416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083485" y="4997483"/>
            <a:ext cx="57426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4561613" y="499748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045001" y="4997483"/>
            <a:ext cx="51124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5609907" y="4985235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882326" y="498523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8279704" y="4985241"/>
            <a:ext cx="43974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252576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9664700" y="4959689"/>
            <a:ext cx="49020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10154902" y="498525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10616484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1028608" y="498525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7740292" y="4972627"/>
            <a:ext cx="45173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5932925" y="4997473"/>
            <a:ext cx="534416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TextBox 1"/>
          <p:cNvSpPr txBox="1"/>
          <p:nvPr/>
        </p:nvSpPr>
        <p:spPr>
          <a:xfrm>
            <a:off x="6374024" y="4985251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7328168" y="4985215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8777413" y="4972509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4" name="TextBox 1"/>
          <p:cNvSpPr txBox="1"/>
          <p:nvPr/>
        </p:nvSpPr>
        <p:spPr>
          <a:xfrm>
            <a:off x="2195060" y="499748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1"/>
          <p:cNvSpPr txBox="1"/>
          <p:nvPr/>
        </p:nvSpPr>
        <p:spPr>
          <a:xfrm>
            <a:off x="5423770" y="4985009"/>
            <a:ext cx="509155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1"/>
          <p:cNvSpPr txBox="1"/>
          <p:nvPr/>
        </p:nvSpPr>
        <p:spPr>
          <a:xfrm>
            <a:off x="6811211" y="4999463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Диаграмма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596946"/>
              </p:ext>
            </p:extLst>
          </p:nvPr>
        </p:nvGraphicFramePr>
        <p:xfrm>
          <a:off x="964504" y="1124434"/>
          <a:ext cx="11227496" cy="604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19516" y="196810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5. Доля населения, выполнившего нормативы испытаний (тестов) комплекса ГТО  на знаки отличия, от общей численности населения, принявшего участие в выполнении нормативов испытаний (тестов)  комплекса ГТО.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64700" y="3804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20,85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021155"/>
              </p:ext>
            </p:extLst>
          </p:nvPr>
        </p:nvGraphicFramePr>
        <p:xfrm>
          <a:off x="2345116" y="6678406"/>
          <a:ext cx="8806646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1"/>
          <p:cNvSpPr txBox="1"/>
          <p:nvPr/>
        </p:nvSpPr>
        <p:spPr>
          <a:xfrm>
            <a:off x="11468100" y="3719686"/>
            <a:ext cx="7239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20,85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310837" y="4087377"/>
            <a:ext cx="9551311" cy="6242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TextBox 1"/>
          <p:cNvSpPr txBox="1"/>
          <p:nvPr/>
        </p:nvSpPr>
        <p:spPr>
          <a:xfrm>
            <a:off x="2139054" y="49580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2899506" y="494643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269293" y="4960528"/>
            <a:ext cx="52281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3792105" y="49580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355665" y="494643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4771237" y="49464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250619" y="494643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493066" y="49555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935871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8350074" y="4946437"/>
            <a:ext cx="56845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354492" y="494643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9748111" y="49605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10281921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10671997" y="4958060"/>
            <a:ext cx="57637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1101587" y="4955529"/>
            <a:ext cx="495149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99095"/>
              </p:ext>
            </p:extLst>
          </p:nvPr>
        </p:nvGraphicFramePr>
        <p:xfrm>
          <a:off x="11513712" y="-962602"/>
          <a:ext cx="45719" cy="215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TextBox 1"/>
          <p:cNvSpPr txBox="1"/>
          <p:nvPr/>
        </p:nvSpPr>
        <p:spPr>
          <a:xfrm>
            <a:off x="7937951" y="4960528"/>
            <a:ext cx="412124" cy="39560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6137754" y="4949722"/>
            <a:ext cx="43841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6542186" y="4946431"/>
            <a:ext cx="53418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7573864" y="4961052"/>
            <a:ext cx="412124" cy="39507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8918532" y="4949719"/>
            <a:ext cx="55741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1"/>
          <p:cNvSpPr txBox="1"/>
          <p:nvPr/>
        </p:nvSpPr>
        <p:spPr>
          <a:xfrm>
            <a:off x="7076373" y="494972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1"/>
          <p:cNvSpPr txBox="1"/>
          <p:nvPr/>
        </p:nvSpPr>
        <p:spPr>
          <a:xfrm>
            <a:off x="5529315" y="49605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1"/>
          <p:cNvSpPr txBox="1"/>
          <p:nvPr/>
        </p:nvSpPr>
        <p:spPr>
          <a:xfrm>
            <a:off x="2476370" y="494643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8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416315"/>
              </p:ext>
            </p:extLst>
          </p:nvPr>
        </p:nvGraphicFramePr>
        <p:xfrm>
          <a:off x="1190429" y="1402915"/>
          <a:ext cx="10782148" cy="5311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8269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6. Количество ставок штатного расписания центров тестирования (или структурных подразделений организаций), наделенных правом по оценке выполнения нормативов испытаний (тестов) комплекса ГТО для оказания государственной услуги населению.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02897" y="477806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Общее количество ставок –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62</a:t>
            </a:r>
            <a:endParaRPr lang="ru-RU" sz="2000" b="1" dirty="0" smtClean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266835" y="5088828"/>
            <a:ext cx="64752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732581" y="5091345"/>
            <a:ext cx="608883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3174593" y="5098581"/>
            <a:ext cx="52445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3662331" y="5088827"/>
            <a:ext cx="62748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126978" y="50888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574637" y="5084032"/>
            <a:ext cx="45621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150542" y="5067504"/>
            <a:ext cx="48582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516409" y="5084032"/>
            <a:ext cx="55399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6070399" y="5057821"/>
            <a:ext cx="47106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6468769" y="5088828"/>
            <a:ext cx="708340" cy="4369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6895294" y="5088827"/>
            <a:ext cx="66970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7403695" y="5067504"/>
            <a:ext cx="515154" cy="39178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918849" y="5050947"/>
            <a:ext cx="50227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8269433" y="5067504"/>
            <a:ext cx="377544" cy="42287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769734" y="5036154"/>
            <a:ext cx="66885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9316344" y="5048705"/>
            <a:ext cx="513455" cy="38478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9684719" y="5083041"/>
            <a:ext cx="66885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0171446" y="5041691"/>
            <a:ext cx="74590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10711285" y="506749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11233997" y="5063358"/>
            <a:ext cx="412124" cy="38162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466050"/>
              </p:ext>
            </p:extLst>
          </p:nvPr>
        </p:nvGraphicFramePr>
        <p:xfrm>
          <a:off x="1082108" y="1242198"/>
          <a:ext cx="10667306" cy="539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4599" y="226535"/>
            <a:ext cx="84963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7. Количество опубликованных материалов по вопросам внедрения комплекса ГТО в региональных средствах массовой информации за оцениваемый период.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63100" y="244670"/>
            <a:ext cx="26289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Всего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1663</a:t>
            </a:r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публикаций в СМИ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200242" y="4973955"/>
            <a:ext cx="55021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2680594" y="4965117"/>
            <a:ext cx="53268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3000779" y="4961084"/>
            <a:ext cx="604679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3605458" y="4949344"/>
            <a:ext cx="57454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066770" y="4949343"/>
            <a:ext cx="55254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485459" y="4966669"/>
            <a:ext cx="48796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4977594" y="4949344"/>
            <a:ext cx="51515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316922" y="4963162"/>
            <a:ext cx="65432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5971249" y="4962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6322691" y="4962232"/>
            <a:ext cx="61818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6763553" y="4973004"/>
            <a:ext cx="66827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7267440" y="4969742"/>
            <a:ext cx="52803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715875" y="49543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8127999" y="4954353"/>
            <a:ext cx="503323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631322" y="4966086"/>
            <a:ext cx="39423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9138964" y="4949341"/>
            <a:ext cx="52054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9585933" y="4961075"/>
            <a:ext cx="41981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0039814" y="4969742"/>
            <a:ext cx="45853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10562106" y="496974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10974230" y="496107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8645793" y="4965116"/>
            <a:ext cx="52054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9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79650" y="683735"/>
            <a:ext cx="8547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Итоговый рейтинг за </a:t>
            </a:r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3 </a:t>
            </a:r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квартал 2021 г</a:t>
            </a:r>
            <a:r>
              <a:rPr lang="ru-RU" sz="28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ода</a:t>
            </a:r>
            <a:endParaRPr lang="ru-RU" sz="2800" b="1" dirty="0">
              <a:ln w="0"/>
              <a:solidFill>
                <a:schemeClr val="accent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578596"/>
              </p:ext>
            </p:extLst>
          </p:nvPr>
        </p:nvGraphicFramePr>
        <p:xfrm>
          <a:off x="827621" y="1268510"/>
          <a:ext cx="1080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752354"/>
              </p:ext>
            </p:extLst>
          </p:nvPr>
        </p:nvGraphicFramePr>
        <p:xfrm>
          <a:off x="701458" y="1139868"/>
          <a:ext cx="11490542" cy="5523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09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1511</TotalTime>
  <Words>476</Words>
  <Application>Microsoft Office PowerPoint</Application>
  <PresentationFormat>Произвольный</PresentationFormat>
  <Paragraphs>160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Степанова Анастасия Дмитриевна</cp:lastModifiedBy>
  <cp:revision>146</cp:revision>
  <dcterms:created xsi:type="dcterms:W3CDTF">2019-11-19T10:46:14Z</dcterms:created>
  <dcterms:modified xsi:type="dcterms:W3CDTF">2021-10-29T09:03:31Z</dcterms:modified>
</cp:coreProperties>
</file>