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6" d="100"/>
          <a:sy n="76" d="100"/>
        </p:scale>
        <p:origin x="-90" y="-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2%20&#1082;&#1074;&#1072;&#1088;&#1090;&#1072;&#1083;\&#1056;&#1045;&#1049;&#1058;&#1048;&#1053;&#1043;%202%20&#1050;&#104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2%20&#1082;&#1074;&#1072;&#1088;&#1090;&#1072;&#1083;\&#1056;&#1045;&#1049;&#1058;&#1048;&#1053;&#1043;%202%20&#1050;&#104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2%20&#1082;&#1074;&#1072;&#1088;&#1090;&#1072;&#1083;\&#1056;&#1045;&#1049;&#1058;&#1048;&#1053;&#1043;%202%20&#1050;&#104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2%20&#1082;&#1074;&#1072;&#1088;&#1090;&#1072;&#1083;\&#1056;&#1045;&#1049;&#1058;&#1048;&#1053;&#1043;%202%20&#1050;&#104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2%20&#1082;&#1074;&#1072;&#1088;&#1090;&#1072;&#1083;\&#1056;&#1045;&#1049;&#1058;&#1048;&#1053;&#1043;%202%20&#1050;&#104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2%20&#1082;&#1074;&#1072;&#1088;&#1090;&#1072;&#1083;\&#1056;&#1045;&#1049;&#1058;&#1048;&#1053;&#1043;%202%20&#1050;&#1042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1\&#1056;&#1077;&#1081;&#1090;&#1080;&#1085;&#1075;%202%20&#1082;&#1074;&#1072;&#1088;&#1090;&#1072;&#1083;\&#1056;&#1045;&#1049;&#1058;&#1048;&#1053;&#1043;%202%20&#1050;&#104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4%20&#1082;&#1074;&#1072;&#1088;&#1090;&#1072;&#1083;%202020\&#1056;&#1045;&#1049;&#1058;&#1048;&#1053;&#1043;%204%20&#1050;&#104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Лист1!$E$7:$E$26</c:f>
              <c:numCache>
                <c:formatCode>0.00</c:formatCode>
                <c:ptCount val="20"/>
                <c:pt idx="0">
                  <c:v>21.114850289067221</c:v>
                </c:pt>
                <c:pt idx="1">
                  <c:v>15.657289694346769</c:v>
                </c:pt>
                <c:pt idx="2">
                  <c:v>23.866147532358202</c:v>
                </c:pt>
                <c:pt idx="3">
                  <c:v>25.514734268433919</c:v>
                </c:pt>
                <c:pt idx="4">
                  <c:v>23.06303052194329</c:v>
                </c:pt>
                <c:pt idx="5">
                  <c:v>15.499743062692703</c:v>
                </c:pt>
                <c:pt idx="6">
                  <c:v>15.164254622567805</c:v>
                </c:pt>
                <c:pt idx="7">
                  <c:v>16.385129880230206</c:v>
                </c:pt>
                <c:pt idx="8">
                  <c:v>22.053837104698637</c:v>
                </c:pt>
                <c:pt idx="9">
                  <c:v>11.203100228994186</c:v>
                </c:pt>
                <c:pt idx="10">
                  <c:v>20.041443812830781</c:v>
                </c:pt>
                <c:pt idx="11">
                  <c:v>14.180032733224223</c:v>
                </c:pt>
                <c:pt idx="12">
                  <c:v>21.855916901665616</c:v>
                </c:pt>
                <c:pt idx="13">
                  <c:v>19.244391971664697</c:v>
                </c:pt>
                <c:pt idx="14">
                  <c:v>19.6512539184953</c:v>
                </c:pt>
                <c:pt idx="15">
                  <c:v>29.8759816332661</c:v>
                </c:pt>
                <c:pt idx="16">
                  <c:v>18.463710816153629</c:v>
                </c:pt>
                <c:pt idx="17">
                  <c:v>17.492044194944043</c:v>
                </c:pt>
                <c:pt idx="18">
                  <c:v>13.813981939390169</c:v>
                </c:pt>
                <c:pt idx="19">
                  <c:v>5.0685572420304572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6094464"/>
        <c:axId val="34717696"/>
        <c:axId val="0"/>
      </c:bar3DChart>
      <c:catAx>
        <c:axId val="7609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717696"/>
        <c:crosses val="autoZero"/>
        <c:auto val="1"/>
        <c:lblAlgn val="ctr"/>
        <c:lblOffset val="100"/>
        <c:noMultiLvlLbl val="0"/>
      </c:catAx>
      <c:valAx>
        <c:axId val="3471769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6094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Лист7!$B$7:$B$26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Лист7!$K$7:$K$26</c:f>
              <c:numCache>
                <c:formatCode>0</c:formatCode>
                <c:ptCount val="20"/>
                <c:pt idx="0">
                  <c:v>21</c:v>
                </c:pt>
                <c:pt idx="1">
                  <c:v>24</c:v>
                </c:pt>
                <c:pt idx="2">
                  <c:v>9</c:v>
                </c:pt>
                <c:pt idx="3">
                  <c:v>17</c:v>
                </c:pt>
                <c:pt idx="4">
                  <c:v>13</c:v>
                </c:pt>
                <c:pt idx="5">
                  <c:v>20</c:v>
                </c:pt>
                <c:pt idx="6">
                  <c:v>7</c:v>
                </c:pt>
                <c:pt idx="7">
                  <c:v>10</c:v>
                </c:pt>
                <c:pt idx="8">
                  <c:v>54</c:v>
                </c:pt>
                <c:pt idx="9">
                  <c:v>12</c:v>
                </c:pt>
                <c:pt idx="10">
                  <c:v>9</c:v>
                </c:pt>
                <c:pt idx="11">
                  <c:v>33</c:v>
                </c:pt>
                <c:pt idx="12">
                  <c:v>38</c:v>
                </c:pt>
                <c:pt idx="13">
                  <c:v>24</c:v>
                </c:pt>
                <c:pt idx="14">
                  <c:v>8</c:v>
                </c:pt>
                <c:pt idx="15">
                  <c:v>8</c:v>
                </c:pt>
                <c:pt idx="16">
                  <c:v>30</c:v>
                </c:pt>
                <c:pt idx="17">
                  <c:v>11</c:v>
                </c:pt>
                <c:pt idx="18">
                  <c:v>110</c:v>
                </c:pt>
                <c:pt idx="19">
                  <c:v>548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480128"/>
        <c:axId val="38483072"/>
        <c:axId val="0"/>
      </c:bar3DChart>
      <c:catAx>
        <c:axId val="3848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483072"/>
        <c:crosses val="autoZero"/>
        <c:auto val="1"/>
        <c:lblAlgn val="ctr"/>
        <c:lblOffset val="100"/>
        <c:noMultiLvlLbl val="0"/>
      </c:catAx>
      <c:valAx>
        <c:axId val="3848307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8480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52694166415757"/>
          <c:y val="5.0154538291497158E-2"/>
          <c:w val="0.87137976235010184"/>
          <c:h val="0.63776091608334873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451840"/>
        <c:axId val="38461824"/>
        <c:axId val="0"/>
      </c:bar3DChart>
      <c:catAx>
        <c:axId val="3845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8461824"/>
        <c:crosses val="autoZero"/>
        <c:auto val="1"/>
        <c:lblAlgn val="ctr"/>
        <c:lblOffset val="100"/>
        <c:noMultiLvlLbl val="0"/>
      </c:catAx>
      <c:valAx>
        <c:axId val="38461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8451840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0.1252694166415757"/>
          <c:y val="5.0154538291497158E-2"/>
          <c:w val="0.87137976235010184"/>
          <c:h val="0.6377609160833487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 8'!$A$2:$A$21</c:f>
              <c:strCache>
                <c:ptCount val="20"/>
                <c:pt idx="0">
                  <c:v>Измалковский район </c:v>
                </c:pt>
                <c:pt idx="1">
                  <c:v>Усманский район </c:v>
                </c:pt>
                <c:pt idx="2">
                  <c:v>Данковский район </c:v>
                </c:pt>
                <c:pt idx="3">
                  <c:v>г.Елец </c:v>
                </c:pt>
                <c:pt idx="4">
                  <c:v>Липецкий район</c:v>
                </c:pt>
                <c:pt idx="5">
                  <c:v>Добровский район </c:v>
                </c:pt>
                <c:pt idx="6">
                  <c:v>Хлевенский район</c:v>
                </c:pt>
                <c:pt idx="7">
                  <c:v>Грязинский район </c:v>
                </c:pt>
                <c:pt idx="8">
                  <c:v>Тербунский район </c:v>
                </c:pt>
                <c:pt idx="9">
                  <c:v>Долгоруковский район </c:v>
                </c:pt>
                <c:pt idx="10">
                  <c:v>г. Липецк</c:v>
                </c:pt>
                <c:pt idx="11">
                  <c:v>Воловский район </c:v>
                </c:pt>
                <c:pt idx="12">
                  <c:v>Чаплыгинский район</c:v>
                </c:pt>
                <c:pt idx="13">
                  <c:v>Добринский район </c:v>
                </c:pt>
                <c:pt idx="14">
                  <c:v>Становлянский район </c:v>
                </c:pt>
                <c:pt idx="15">
                  <c:v>Краснинский район </c:v>
                </c:pt>
                <c:pt idx="16">
                  <c:v>Лев-Толстовский район</c:v>
                </c:pt>
                <c:pt idx="17">
                  <c:v>Елецкий район </c:v>
                </c:pt>
                <c:pt idx="18">
                  <c:v>Лебедянский район </c:v>
                </c:pt>
                <c:pt idx="19">
                  <c:v>Задонский район </c:v>
                </c:pt>
              </c:strCache>
            </c:strRef>
          </c:cat>
          <c:val>
            <c:numRef>
              <c:f>'лист 8'!$B$2:$B$21</c:f>
              <c:numCache>
                <c:formatCode>0.0</c:formatCode>
                <c:ptCount val="20"/>
                <c:pt idx="0">
                  <c:v>116</c:v>
                </c:pt>
                <c:pt idx="1">
                  <c:v>95.5</c:v>
                </c:pt>
                <c:pt idx="2">
                  <c:v>93</c:v>
                </c:pt>
                <c:pt idx="3">
                  <c:v>91</c:v>
                </c:pt>
                <c:pt idx="4">
                  <c:v>87</c:v>
                </c:pt>
                <c:pt idx="5">
                  <c:v>84</c:v>
                </c:pt>
                <c:pt idx="6">
                  <c:v>83.5</c:v>
                </c:pt>
                <c:pt idx="7">
                  <c:v>83</c:v>
                </c:pt>
                <c:pt idx="8">
                  <c:v>82</c:v>
                </c:pt>
                <c:pt idx="9">
                  <c:v>81.5</c:v>
                </c:pt>
                <c:pt idx="10">
                  <c:v>73</c:v>
                </c:pt>
                <c:pt idx="11">
                  <c:v>68.5</c:v>
                </c:pt>
                <c:pt idx="12">
                  <c:v>67.5</c:v>
                </c:pt>
                <c:pt idx="13">
                  <c:v>64.5</c:v>
                </c:pt>
                <c:pt idx="14">
                  <c:v>62.5</c:v>
                </c:pt>
                <c:pt idx="15">
                  <c:v>58.5</c:v>
                </c:pt>
                <c:pt idx="16">
                  <c:v>48.5</c:v>
                </c:pt>
                <c:pt idx="17">
                  <c:v>48</c:v>
                </c:pt>
                <c:pt idx="18">
                  <c:v>44</c:v>
                </c:pt>
                <c:pt idx="19">
                  <c:v>38.5</c:v>
                </c:pt>
              </c:numCache>
            </c:numRef>
          </c:val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'лист 8'!$A$2:$A$21</c:f>
              <c:strCache>
                <c:ptCount val="20"/>
                <c:pt idx="0">
                  <c:v>Измалковский район </c:v>
                </c:pt>
                <c:pt idx="1">
                  <c:v>Усманский район </c:v>
                </c:pt>
                <c:pt idx="2">
                  <c:v>Данковский район </c:v>
                </c:pt>
                <c:pt idx="3">
                  <c:v>г.Елец </c:v>
                </c:pt>
                <c:pt idx="4">
                  <c:v>Липецкий район</c:v>
                </c:pt>
                <c:pt idx="5">
                  <c:v>Добровский район </c:v>
                </c:pt>
                <c:pt idx="6">
                  <c:v>Хлевенский район</c:v>
                </c:pt>
                <c:pt idx="7">
                  <c:v>Грязинский район </c:v>
                </c:pt>
                <c:pt idx="8">
                  <c:v>Тербунский район </c:v>
                </c:pt>
                <c:pt idx="9">
                  <c:v>Долгоруковский район </c:v>
                </c:pt>
                <c:pt idx="10">
                  <c:v>г. Липецк</c:v>
                </c:pt>
                <c:pt idx="11">
                  <c:v>Воловский район </c:v>
                </c:pt>
                <c:pt idx="12">
                  <c:v>Чаплыгинский район</c:v>
                </c:pt>
                <c:pt idx="13">
                  <c:v>Добринский район </c:v>
                </c:pt>
                <c:pt idx="14">
                  <c:v>Становлянский район </c:v>
                </c:pt>
                <c:pt idx="15">
                  <c:v>Краснинский район </c:v>
                </c:pt>
                <c:pt idx="16">
                  <c:v>Лев-Толстовский район</c:v>
                </c:pt>
                <c:pt idx="17">
                  <c:v>Елецкий район </c:v>
                </c:pt>
                <c:pt idx="18">
                  <c:v>Лебедянский район </c:v>
                </c:pt>
                <c:pt idx="19">
                  <c:v>Задонский район </c:v>
                </c:pt>
              </c:strCache>
            </c:strRef>
          </c:cat>
          <c:val>
            <c:numRef>
              <c:f>'лист 8'!$C$2:$C$21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618624"/>
        <c:axId val="38620160"/>
        <c:axId val="0"/>
      </c:bar3DChart>
      <c:catAx>
        <c:axId val="3861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8620160"/>
        <c:crosses val="autoZero"/>
        <c:auto val="1"/>
        <c:lblAlgn val="ctr"/>
        <c:lblOffset val="100"/>
        <c:noMultiLvlLbl val="0"/>
      </c:catAx>
      <c:valAx>
        <c:axId val="3862016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8618624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Лист2!$E$7:$E$26</c:f>
              <c:numCache>
                <c:formatCode>0.00</c:formatCode>
                <c:ptCount val="20"/>
                <c:pt idx="0">
                  <c:v>12.954638332652227</c:v>
                </c:pt>
                <c:pt idx="1">
                  <c:v>10.702254470069967</c:v>
                </c:pt>
                <c:pt idx="2">
                  <c:v>6.481481481481481</c:v>
                </c:pt>
                <c:pt idx="3">
                  <c:v>1.0087000378262514</c:v>
                </c:pt>
                <c:pt idx="4">
                  <c:v>5.8339859044635869</c:v>
                </c:pt>
                <c:pt idx="5">
                  <c:v>27.393286365520098</c:v>
                </c:pt>
                <c:pt idx="6">
                  <c:v>2.18351324828263</c:v>
                </c:pt>
                <c:pt idx="7">
                  <c:v>5.3540915131953675</c:v>
                </c:pt>
                <c:pt idx="8">
                  <c:v>16.033887668653907</c:v>
                </c:pt>
                <c:pt idx="9">
                  <c:v>42.295597484276733</c:v>
                </c:pt>
                <c:pt idx="10">
                  <c:v>4.1218387592566721</c:v>
                </c:pt>
                <c:pt idx="11">
                  <c:v>4.8014773776546633</c:v>
                </c:pt>
                <c:pt idx="12">
                  <c:v>6.3956186763204306</c:v>
                </c:pt>
                <c:pt idx="13">
                  <c:v>5.0371327090732967</c:v>
                </c:pt>
                <c:pt idx="14">
                  <c:v>13.609172482552342</c:v>
                </c:pt>
                <c:pt idx="15">
                  <c:v>15.936512496409078</c:v>
                </c:pt>
                <c:pt idx="16">
                  <c:v>9.0241664117467124</c:v>
                </c:pt>
                <c:pt idx="17">
                  <c:v>9.0351594439901888</c:v>
                </c:pt>
                <c:pt idx="18">
                  <c:v>9.1038727108976278</c:v>
                </c:pt>
                <c:pt idx="19">
                  <c:v>9.1434511434511432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125696"/>
        <c:axId val="34132736"/>
        <c:axId val="0"/>
      </c:bar3DChart>
      <c:catAx>
        <c:axId val="34125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132736"/>
        <c:crosses val="autoZero"/>
        <c:auto val="1"/>
        <c:lblAlgn val="ctr"/>
        <c:lblOffset val="100"/>
        <c:noMultiLvlLbl val="0"/>
      </c:catAx>
      <c:valAx>
        <c:axId val="3413273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125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Лист3!$E$7:$E$26</c:f>
              <c:numCache>
                <c:formatCode>0.00</c:formatCode>
                <c:ptCount val="20"/>
                <c:pt idx="0">
                  <c:v>2.7353524894296313</c:v>
                </c:pt>
                <c:pt idx="1">
                  <c:v>1.6756829862050311</c:v>
                </c:pt>
                <c:pt idx="2">
                  <c:v>1.5468799326528464</c:v>
                </c:pt>
                <c:pt idx="3">
                  <c:v>0.25736713421696045</c:v>
                </c:pt>
                <c:pt idx="4">
                  <c:v>1.3454939497923064</c:v>
                </c:pt>
                <c:pt idx="5">
                  <c:v>4.2458890030832475</c:v>
                </c:pt>
                <c:pt idx="6">
                  <c:v>0.33111350868707912</c:v>
                </c:pt>
                <c:pt idx="7">
                  <c:v>0.87727484834344371</c:v>
                </c:pt>
                <c:pt idx="8">
                  <c:v>3.5360874679952943</c:v>
                </c:pt>
                <c:pt idx="9">
                  <c:v>4.7384181786154658</c:v>
                </c:pt>
                <c:pt idx="10">
                  <c:v>0.82607599899190731</c:v>
                </c:pt>
                <c:pt idx="11">
                  <c:v>0.68085106382978722</c:v>
                </c:pt>
                <c:pt idx="12">
                  <c:v>1.397821103244</c:v>
                </c:pt>
                <c:pt idx="13">
                  <c:v>0.96936556266699803</c:v>
                </c:pt>
                <c:pt idx="14">
                  <c:v>2.6743730407523514</c:v>
                </c:pt>
                <c:pt idx="15">
                  <c:v>4.7611895464103338</c:v>
                </c:pt>
                <c:pt idx="16">
                  <c:v>1.6661959898333805</c:v>
                </c:pt>
                <c:pt idx="17">
                  <c:v>1.5804340830264239</c:v>
                </c:pt>
                <c:pt idx="18">
                  <c:v>1.2576073320684686</c:v>
                </c:pt>
                <c:pt idx="19">
                  <c:v>0.46344105510290956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166656"/>
        <c:axId val="34181888"/>
        <c:axId val="0"/>
      </c:bar3DChart>
      <c:catAx>
        <c:axId val="34166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181888"/>
        <c:crosses val="autoZero"/>
        <c:auto val="1"/>
        <c:lblAlgn val="ctr"/>
        <c:lblOffset val="100"/>
        <c:noMultiLvlLbl val="0"/>
      </c:catAx>
      <c:valAx>
        <c:axId val="341818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166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201600"/>
        <c:axId val="34203136"/>
        <c:axId val="0"/>
      </c:bar3DChart>
      <c:catAx>
        <c:axId val="34201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203136"/>
        <c:crosses val="autoZero"/>
        <c:auto val="1"/>
        <c:lblAlgn val="ctr"/>
        <c:lblOffset val="100"/>
        <c:noMultiLvlLbl val="0"/>
      </c:catAx>
      <c:valAx>
        <c:axId val="3420313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201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Лист4!$E$7:$E$26</c:f>
              <c:numCache>
                <c:formatCode>0.00</c:formatCode>
                <c:ptCount val="20"/>
                <c:pt idx="0">
                  <c:v>7.76598498576236E-2</c:v>
                </c:pt>
                <c:pt idx="1">
                  <c:v>0.28536651338923452</c:v>
                </c:pt>
                <c:pt idx="2">
                  <c:v>0.54368795818864224</c:v>
                </c:pt>
                <c:pt idx="3">
                  <c:v>0.1576373697078883</c:v>
                </c:pt>
                <c:pt idx="4">
                  <c:v>0.46053819757991693</c:v>
                </c:pt>
                <c:pt idx="5">
                  <c:v>0.16058581706063721</c:v>
                </c:pt>
                <c:pt idx="6">
                  <c:v>0.13393355407567248</c:v>
                </c:pt>
                <c:pt idx="7">
                  <c:v>6.843988178565874E-2</c:v>
                </c:pt>
                <c:pt idx="8">
                  <c:v>0.71275344266832741</c:v>
                </c:pt>
                <c:pt idx="9">
                  <c:v>7.0459749867887972E-2</c:v>
                </c:pt>
                <c:pt idx="10">
                  <c:v>0.12041107781915936</c:v>
                </c:pt>
                <c:pt idx="11">
                  <c:v>3.2733224222585927E-2</c:v>
                </c:pt>
                <c:pt idx="12">
                  <c:v>0.35503438761640055</c:v>
                </c:pt>
                <c:pt idx="13">
                  <c:v>0.27962468153855713</c:v>
                </c:pt>
                <c:pt idx="14">
                  <c:v>0.67104231974921635</c:v>
                </c:pt>
                <c:pt idx="15">
                  <c:v>0.56430502510406388</c:v>
                </c:pt>
                <c:pt idx="16">
                  <c:v>0.46314600395368544</c:v>
                </c:pt>
                <c:pt idx="17">
                  <c:v>0.37186684306504098</c:v>
                </c:pt>
                <c:pt idx="18">
                  <c:v>0.38360652338444629</c:v>
                </c:pt>
                <c:pt idx="19">
                  <c:v>0.11549144983919712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758016"/>
        <c:axId val="34781440"/>
        <c:axId val="0"/>
      </c:bar3DChart>
      <c:catAx>
        <c:axId val="34758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781440"/>
        <c:crosses val="autoZero"/>
        <c:auto val="1"/>
        <c:lblAlgn val="ctr"/>
        <c:lblOffset val="100"/>
        <c:noMultiLvlLbl val="0"/>
      </c:catAx>
      <c:valAx>
        <c:axId val="347814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4758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0499852836314535"/>
          <c:y val="3.6293186072355113E-2"/>
          <c:w val="0.87804578762914753"/>
          <c:h val="0.6062967917044914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Лист5!$E$7:$E$26</c:f>
              <c:numCache>
                <c:formatCode>0.00</c:formatCode>
                <c:ptCount val="20"/>
                <c:pt idx="0">
                  <c:v>2.8391167192429023</c:v>
                </c:pt>
                <c:pt idx="1">
                  <c:v>17.029862792574658</c:v>
                </c:pt>
                <c:pt idx="2">
                  <c:v>35.147392290249435</c:v>
                </c:pt>
                <c:pt idx="3">
                  <c:v>61.250000000000007</c:v>
                </c:pt>
                <c:pt idx="4">
                  <c:v>34.228187919463089</c:v>
                </c:pt>
                <c:pt idx="5">
                  <c:v>3.7821482602118004</c:v>
                </c:pt>
                <c:pt idx="6">
                  <c:v>40.449438202247187</c:v>
                </c:pt>
                <c:pt idx="7">
                  <c:v>7.8014184397163122</c:v>
                </c:pt>
                <c:pt idx="8">
                  <c:v>20.156555772994128</c:v>
                </c:pt>
                <c:pt idx="9">
                  <c:v>1.486988847583643</c:v>
                </c:pt>
                <c:pt idx="10">
                  <c:v>14.576271186440678</c:v>
                </c:pt>
                <c:pt idx="11">
                  <c:v>4.8076923076923084</c:v>
                </c:pt>
                <c:pt idx="12">
                  <c:v>25.39912917271408</c:v>
                </c:pt>
                <c:pt idx="13">
                  <c:v>28.846153846153843</c:v>
                </c:pt>
                <c:pt idx="14">
                  <c:v>25.091575091575091</c:v>
                </c:pt>
                <c:pt idx="15">
                  <c:v>11.852185669220368</c:v>
                </c:pt>
                <c:pt idx="16">
                  <c:v>27.796610169491526</c:v>
                </c:pt>
                <c:pt idx="17">
                  <c:v>23.52941176470588</c:v>
                </c:pt>
                <c:pt idx="18">
                  <c:v>30.502885408079145</c:v>
                </c:pt>
                <c:pt idx="19">
                  <c:v>24.920418371987267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874496"/>
        <c:axId val="34900608"/>
        <c:axId val="0"/>
      </c:bar3DChart>
      <c:catAx>
        <c:axId val="34874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900608"/>
        <c:crosses val="autoZero"/>
        <c:auto val="1"/>
        <c:lblAlgn val="ctr"/>
        <c:lblOffset val="100"/>
        <c:noMultiLvlLbl val="0"/>
      </c:catAx>
      <c:valAx>
        <c:axId val="3490060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4874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932992"/>
        <c:axId val="34934784"/>
        <c:axId val="0"/>
      </c:bar3DChart>
      <c:catAx>
        <c:axId val="34932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934784"/>
        <c:crosses val="autoZero"/>
        <c:auto val="1"/>
        <c:lblAlgn val="ctr"/>
        <c:lblOffset val="100"/>
        <c:noMultiLvlLbl val="0"/>
      </c:catAx>
      <c:valAx>
        <c:axId val="3493478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4932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941952"/>
        <c:axId val="38548224"/>
        <c:axId val="0"/>
      </c:bar3DChart>
      <c:catAx>
        <c:axId val="34941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548224"/>
        <c:crosses val="autoZero"/>
        <c:auto val="1"/>
        <c:lblAlgn val="ctr"/>
        <c:lblOffset val="100"/>
        <c:noMultiLvlLbl val="0"/>
      </c:catAx>
      <c:valAx>
        <c:axId val="385482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4941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Лист6!$B$7:$B$26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Лист6!$D$7:$D$26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0.5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5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292096"/>
        <c:axId val="38295040"/>
        <c:axId val="0"/>
      </c:bar3DChart>
      <c:catAx>
        <c:axId val="38292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295040"/>
        <c:crosses val="autoZero"/>
        <c:auto val="1"/>
        <c:lblAlgn val="ctr"/>
        <c:lblOffset val="100"/>
        <c:noMultiLvlLbl val="0"/>
      </c:catAx>
      <c:valAx>
        <c:axId val="38295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292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0.52952</cdr:x>
      <cdr:y>0.68464</cdr:y>
    </cdr:from>
    <cdr:to>
      <cdr:x>0.56782</cdr:x>
      <cdr:y>0.7575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97580" y="3681828"/>
          <a:ext cx="412124" cy="391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0.12623</cdr:x>
      <cdr:y>0.63147</cdr:y>
    </cdr:from>
    <cdr:to>
      <cdr:x>0.16233</cdr:x>
      <cdr:y>0.69588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975" y="3841598"/>
          <a:ext cx="412124" cy="391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3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51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1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78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88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6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3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9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5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4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E238D3-663E-4851-A6F7-2DC5E7A3257E}" type="datetimeFigureOut">
              <a:rPr lang="ru-RU" smtClean="0"/>
              <a:t>09.08.2021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9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  <p:sldLayoutId id="21474839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326426"/>
              </p:ext>
            </p:extLst>
          </p:nvPr>
        </p:nvGraphicFramePr>
        <p:xfrm>
          <a:off x="1231901" y="1166447"/>
          <a:ext cx="10960100" cy="55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1900" y="261263"/>
            <a:ext cx="8547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1. Доля населения, зарегистрированного в электронной базе данных, от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63100" y="458562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12,81</a:t>
            </a:r>
            <a:endParaRPr lang="ru-RU" sz="2000" b="1" dirty="0">
              <a:ln/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223884" y="5040812"/>
            <a:ext cx="412124" cy="36570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773622" y="502776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8562297" y="4996610"/>
            <a:ext cx="412124" cy="4041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10434248" y="499661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3332502" y="5030153"/>
            <a:ext cx="412124" cy="40534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6199763" y="500159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2776206" y="501093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972408" y="498341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0864200" y="501470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364082" y="501174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8088778" y="500181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8974421" y="500070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9508737" y="502776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126712" y="500181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6611887" y="5025643"/>
            <a:ext cx="412124" cy="3699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5169004" y="5052229"/>
            <a:ext cx="412124" cy="3661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11356695" y="500181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2225166" y="3498540"/>
            <a:ext cx="9597689" cy="1375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4"/>
          <p:cNvSpPr txBox="1"/>
          <p:nvPr/>
        </p:nvSpPr>
        <p:spPr>
          <a:xfrm>
            <a:off x="11214928" y="3167769"/>
            <a:ext cx="710948" cy="3238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noProof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12,81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3701113" y="8217072"/>
            <a:ext cx="412124" cy="4006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92917" y="5040812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99958" y="5040812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16252" y="5021575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754843"/>
              </p:ext>
            </p:extLst>
          </p:nvPr>
        </p:nvGraphicFramePr>
        <p:xfrm>
          <a:off x="1540701" y="1628383"/>
          <a:ext cx="10651300" cy="5323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7817" y="268607"/>
            <a:ext cx="8547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2. </a:t>
            </a:r>
            <a:r>
              <a:rPr 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Доля населения, принявшего участие в выполнении нормативов испытаний (тестов) комплекса ГТО, от общей численности населения, проживающего на территории муниципального района/городского округа Липецкой области, зарегистрированного в электронной базе данных.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9,22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8135788" y="524098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2614673" y="526723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10875107" y="525500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9095746" y="5255677"/>
            <a:ext cx="412124" cy="4003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448574" y="524577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4928475" y="5264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5340599" y="527278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951043" y="5278344"/>
            <a:ext cx="412124" cy="380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10357581" y="523888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945457" y="525500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1310655" y="52599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547912" y="525500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3492626" y="52599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7175512" y="526723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507870" y="5264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6247888" y="5264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6660012" y="5258957"/>
            <a:ext cx="55796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3080502" y="5264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7646646" y="524577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05209" y="4549029"/>
            <a:ext cx="9267108" cy="627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11"/>
          <p:cNvSpPr txBox="1"/>
          <p:nvPr/>
        </p:nvSpPr>
        <p:spPr>
          <a:xfrm>
            <a:off x="11516717" y="4007984"/>
            <a:ext cx="7112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9,22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835764" y="5278344"/>
            <a:ext cx="412124" cy="380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216469"/>
              </p:ext>
            </p:extLst>
          </p:nvPr>
        </p:nvGraphicFramePr>
        <p:xfrm>
          <a:off x="1313968" y="1275193"/>
          <a:ext cx="10878032" cy="531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450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3. Доля населения, принявшего участие в выполнении нормативов испытаний (тестов) комплекса ГТО, от общей  численности населения в возрасте от 6 лет, проживающего на территории муниципального района/городского округа Липецкой 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20249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1,18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611978"/>
              </p:ext>
            </p:extLst>
          </p:nvPr>
        </p:nvGraphicFramePr>
        <p:xfrm>
          <a:off x="13649917" y="1395579"/>
          <a:ext cx="45719" cy="15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318508" y="4115725"/>
            <a:ext cx="949986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/>
        </p:nvSpPr>
        <p:spPr>
          <a:xfrm>
            <a:off x="11317110" y="3697554"/>
            <a:ext cx="635000" cy="4780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1,18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444701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895637" y="49285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368648" y="494434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793794" y="494131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290896" y="49285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792138" y="49215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524079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652918" y="494600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656318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7083318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56602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103414" y="49189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46651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8931807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9455461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9933772" y="490296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0405359" y="491186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10836002" y="490296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11302148" y="489952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264240" y="7298778"/>
            <a:ext cx="356917" cy="4004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41231" y="4938264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498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Диаграм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915284"/>
              </p:ext>
            </p:extLst>
          </p:nvPr>
        </p:nvGraphicFramePr>
        <p:xfrm>
          <a:off x="1189973" y="1302707"/>
          <a:ext cx="10759856" cy="537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4. Доля населения,  выполнившего нормативы испытаний (тестов) комплекса ГТО на знаки отличия,  от   общей численности населения в возрасте от 6 лет, проживающего на территории муниципального района/городского округа Липецкой 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0,23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11047542" y="3603072"/>
            <a:ext cx="6096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0,23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95060" y="3886206"/>
            <a:ext cx="9384987" cy="174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2253221" y="49852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753815" y="498523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218867" y="498522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630991" y="4972627"/>
            <a:ext cx="54416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175153" y="4997483"/>
            <a:ext cx="482599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632877" y="499748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045001" y="4997483"/>
            <a:ext cx="51124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609907" y="498523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882326" y="498523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8307320" y="498524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252576" y="49726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9742778" y="495968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10154902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0616484" y="49726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1028608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895196" y="49726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6055217" y="4997473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6467341" y="4985251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328168" y="498521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8777413" y="4972509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" name="TextBox 1"/>
          <p:cNvSpPr txBox="1"/>
          <p:nvPr/>
        </p:nvSpPr>
        <p:spPr>
          <a:xfrm>
            <a:off x="2195060" y="499748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5520801" y="4985009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Диаграмма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146959"/>
              </p:ext>
            </p:extLst>
          </p:nvPr>
        </p:nvGraphicFramePr>
        <p:xfrm>
          <a:off x="776614" y="1118930"/>
          <a:ext cx="11415385" cy="608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9516" y="196810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5. Доля населения, выполнившего нормативы испытаний (тестов) комплекса ГТО  на знаки отличия, от общей численности населения, принявшего участие в выполнении нормативов испытаний (тестов)  комплекса ГТО.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4700" y="3804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19,76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021155"/>
              </p:ext>
            </p:extLst>
          </p:nvPr>
        </p:nvGraphicFramePr>
        <p:xfrm>
          <a:off x="2345116" y="6678406"/>
          <a:ext cx="8806646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1"/>
          <p:cNvSpPr txBox="1"/>
          <p:nvPr/>
        </p:nvSpPr>
        <p:spPr>
          <a:xfrm>
            <a:off x="11234787" y="3713423"/>
            <a:ext cx="7239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19,76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162378" y="4037273"/>
            <a:ext cx="9662192" cy="6242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TextBox 1"/>
          <p:cNvSpPr txBox="1"/>
          <p:nvPr/>
        </p:nvSpPr>
        <p:spPr>
          <a:xfrm>
            <a:off x="2139054" y="4958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618731" y="4958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131997" y="4958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64566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11718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561727" y="495924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044557" y="4955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493066" y="49555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935871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8350075" y="49464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269886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9748111" y="4960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10208356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067199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1101587" y="4955529"/>
            <a:ext cx="495149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99095"/>
              </p:ext>
            </p:extLst>
          </p:nvPr>
        </p:nvGraphicFramePr>
        <p:xfrm>
          <a:off x="11513712" y="-962602"/>
          <a:ext cx="45719" cy="215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TextBox 1"/>
          <p:cNvSpPr txBox="1"/>
          <p:nvPr/>
        </p:nvSpPr>
        <p:spPr>
          <a:xfrm>
            <a:off x="7830825" y="4955529"/>
            <a:ext cx="412124" cy="3956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5941439" y="494972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6401683" y="4949721"/>
            <a:ext cx="53418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382487" y="494972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8769781" y="494971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1"/>
          <p:cNvSpPr txBox="1"/>
          <p:nvPr/>
        </p:nvSpPr>
        <p:spPr>
          <a:xfrm>
            <a:off x="6993474" y="494972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5529315" y="4960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543499"/>
              </p:ext>
            </p:extLst>
          </p:nvPr>
        </p:nvGraphicFramePr>
        <p:xfrm>
          <a:off x="1189001" y="1459041"/>
          <a:ext cx="10810057" cy="5278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6. Количество ставок штатного расписания центров тестирования (или структурных подразделений организаций), наделенных правом по оценке выполнения нормативов испытаний (тестов) комплекса ГТО для оказания государственной услуги населению.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2897" y="477806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Общее количество ставок –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61</a:t>
            </a:r>
            <a:endParaRPr lang="ru-RU" sz="2000" b="1" dirty="0" smtClean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266835" y="5088828"/>
            <a:ext cx="64752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732581" y="5091345"/>
            <a:ext cx="60888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174593" y="5098581"/>
            <a:ext cx="52445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662331" y="5088827"/>
            <a:ext cx="62748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126978" y="50888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574637" y="5084032"/>
            <a:ext cx="456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070429" y="5094611"/>
            <a:ext cx="48582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5555018" y="5088827"/>
            <a:ext cx="66970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6110439" y="5058273"/>
            <a:ext cx="47106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6468769" y="5088828"/>
            <a:ext cx="708340" cy="4369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919533" y="5088827"/>
            <a:ext cx="6697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349081" y="5067504"/>
            <a:ext cx="515154" cy="3917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918849" y="5050947"/>
            <a:ext cx="50227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8269433" y="5067504"/>
            <a:ext cx="377544" cy="4228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748534" y="5101254"/>
            <a:ext cx="66885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316344" y="5048705"/>
            <a:ext cx="513455" cy="38478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9684719" y="5088178"/>
            <a:ext cx="66885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0145726" y="5088178"/>
            <a:ext cx="7459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624593" y="506749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1104016" y="5063358"/>
            <a:ext cx="412124" cy="3816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194398"/>
              </p:ext>
            </p:extLst>
          </p:nvPr>
        </p:nvGraphicFramePr>
        <p:xfrm>
          <a:off x="1141068" y="1052186"/>
          <a:ext cx="10713973" cy="5586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4599" y="226535"/>
            <a:ext cx="84963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63100" y="244670"/>
            <a:ext cx="26289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Всего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1006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 публикаций в СМИ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200242" y="4973955"/>
            <a:ext cx="550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680594" y="4965117"/>
            <a:ext cx="5326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000779" y="4961084"/>
            <a:ext cx="604679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16,5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605458" y="4949344"/>
            <a:ext cx="57454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066770" y="4949343"/>
            <a:ext cx="55254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485459" y="4966669"/>
            <a:ext cx="48796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977594" y="4949344"/>
            <a:ext cx="51515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412113" y="4975517"/>
            <a:ext cx="47738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971249" y="4962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6322691" y="4962232"/>
            <a:ext cx="6181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763553" y="4973004"/>
            <a:ext cx="66827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267440" y="4969742"/>
            <a:ext cx="52803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715875" y="49543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8127999" y="4954353"/>
            <a:ext cx="50332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7,5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631322" y="4966086"/>
            <a:ext cx="39423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138964" y="4949341"/>
            <a:ext cx="52054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9585933" y="4961075"/>
            <a:ext cx="41981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0103576" y="4969742"/>
            <a:ext cx="71209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562106" y="496974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0974230" y="496107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8645793" y="4965116"/>
            <a:ext cx="52054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79650" y="683735"/>
            <a:ext cx="8547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Итоговый рейтинг за 2 квартал 2021 г</a:t>
            </a:r>
            <a:r>
              <a:rPr lang="ru-RU" sz="28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ода</a:t>
            </a:r>
            <a:endParaRPr lang="ru-RU" sz="2800" b="1" dirty="0">
              <a:ln w="0"/>
              <a:solidFill>
                <a:schemeClr val="accent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715613"/>
              </p:ext>
            </p:extLst>
          </p:nvPr>
        </p:nvGraphicFramePr>
        <p:xfrm>
          <a:off x="827621" y="1268510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729607"/>
              </p:ext>
            </p:extLst>
          </p:nvPr>
        </p:nvGraphicFramePr>
        <p:xfrm>
          <a:off x="839244" y="1080619"/>
          <a:ext cx="11223319" cy="5589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09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1324</TotalTime>
  <Words>465</Words>
  <Application>Microsoft Office PowerPoint</Application>
  <PresentationFormat>Произвольный</PresentationFormat>
  <Paragraphs>160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Гаршина</cp:lastModifiedBy>
  <cp:revision>132</cp:revision>
  <dcterms:created xsi:type="dcterms:W3CDTF">2019-11-19T10:46:14Z</dcterms:created>
  <dcterms:modified xsi:type="dcterms:W3CDTF">2021-08-09T12:31:37Z</dcterms:modified>
</cp:coreProperties>
</file>