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>
        <p:scale>
          <a:sx n="76" d="100"/>
          <a:sy n="76" d="100"/>
        </p:scale>
        <p:origin x="-90" y="-7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&#1044;&#1077;&#1103;&#1090;&#1077;&#1083;&#1100;&#1085;&#1086;&#1089;&#1090;&#1100;%20&#1062;&#1077;&#1085;&#1090;&#1088;&#1072;\&#1054;&#1090;&#1076;&#1077;&#1083;%20&#1042;&#1060;&#1057;&#1050;%20&#1043;&#1058;&#1054;\&#1056;&#1045;&#1049;&#1058;&#1048;&#1053;&#1043;\&#1056;&#1077;&#1081;&#1090;&#1080;&#1085;&#1075;%202021\&#1056;&#1077;&#1081;&#1090;&#1080;&#1085;&#1075;%202%20&#1082;&#1074;&#1072;&#1088;&#1090;&#1072;&#1083;\&#1056;&#1045;&#1049;&#1058;&#1048;&#1053;&#1043;%202%20&#1050;&#1042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&#1044;&#1077;&#1103;&#1090;&#1077;&#1083;&#1100;&#1085;&#1086;&#1089;&#1090;&#1100;%20&#1062;&#1077;&#1085;&#1090;&#1088;&#1072;\&#1054;&#1090;&#1076;&#1077;&#1083;%20&#1042;&#1060;&#1057;&#1050;%20&#1043;&#1058;&#1054;\&#1056;&#1045;&#1049;&#1058;&#1048;&#1053;&#1043;\&#1056;&#1077;&#1081;&#1090;&#1080;&#1085;&#1075;%202021\&#1056;&#1077;&#1081;&#1090;&#1080;&#1085;&#1075;%202%20&#1082;&#1074;&#1072;&#1088;&#1090;&#1072;&#1083;\&#1056;&#1045;&#1049;&#1058;&#1048;&#1053;&#1043;%202%20&#1050;&#1042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88;&#1072;&#1073;&#1086;&#1090;&#1072;\&#1088;&#1077;&#1081;&#1090;&#1080;&#1085;&#1075;\&#1056;&#1045;&#1049;&#1058;&#1048;&#1053;&#1043;%201%20&#1050;&#1042;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&#1044;&#1077;&#1103;&#1090;&#1077;&#1083;&#1100;&#1085;&#1086;&#1089;&#1090;&#1100;%20&#1062;&#1077;&#1085;&#1090;&#1088;&#1072;\&#1054;&#1090;&#1076;&#1077;&#1083;%20&#1042;&#1060;&#1057;&#1050;%20&#1043;&#1058;&#1054;\&#1056;&#1045;&#1049;&#1058;&#1048;&#1053;&#1043;\&#1056;&#1077;&#1081;&#1090;&#1080;&#1085;&#1075;%202021\&#1056;&#1077;&#1081;&#1090;&#1080;&#1085;&#1075;%202%20&#1082;&#1074;&#1072;&#1088;&#1090;&#1072;&#1083;\&#1056;&#1045;&#1049;&#1058;&#1048;&#1053;&#1043;%202%20&#1050;&#104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&#1044;&#1077;&#1103;&#1090;&#1077;&#1083;&#1100;&#1085;&#1086;&#1089;&#1090;&#1100;%20&#1062;&#1077;&#1085;&#1090;&#1088;&#1072;\&#1054;&#1090;&#1076;&#1077;&#1083;%20&#1042;&#1060;&#1057;&#1050;%20&#1043;&#1058;&#1054;\&#1056;&#1045;&#1049;&#1058;&#1048;&#1053;&#1043;\&#1056;&#1077;&#1081;&#1090;&#1080;&#1085;&#1075;%202021\&#1056;&#1077;&#1081;&#1090;&#1080;&#1085;&#1075;%202%20&#1082;&#1074;&#1072;&#1088;&#1090;&#1072;&#1083;\&#1056;&#1045;&#1049;&#1058;&#1048;&#1053;&#1043;%202%20&#1050;&#1042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&#1044;&#1077;&#1103;&#1090;&#1077;&#1083;&#1100;&#1085;&#1086;&#1089;&#1090;&#1100;%20&#1062;&#1077;&#1085;&#1090;&#1088;&#1072;\&#1054;&#1090;&#1076;&#1077;&#1083;%20&#1042;&#1060;&#1057;&#1050;%20&#1043;&#1058;&#1054;\&#1056;&#1045;&#1049;&#1058;&#1048;&#1053;&#1043;\&#1056;&#1077;&#1081;&#1090;&#1080;&#1085;&#1075;%202021\&#1056;&#1077;&#1081;&#1090;&#1080;&#1085;&#1075;%202%20&#1082;&#1074;&#1072;&#1088;&#1090;&#1072;&#1083;\&#1056;&#1045;&#1049;&#1058;&#1048;&#1053;&#1043;%202%20&#1050;&#1042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88;&#1072;&#1073;&#1086;&#1090;&#1072;\&#1088;&#1077;&#1081;&#1090;&#1080;&#1085;&#1075;\&#1056;&#1045;&#1049;&#1058;&#1048;&#1053;&#1043;%201%20&#1050;&#1042;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Server\&#1044;&#1077;&#1103;&#1090;&#1077;&#1083;&#1100;&#1085;&#1086;&#1089;&#1090;&#1100;%20&#1062;&#1077;&#1085;&#1090;&#1088;&#1072;\&#1054;&#1090;&#1076;&#1077;&#1083;%20&#1042;&#1060;&#1057;&#1050;%20&#1043;&#1058;&#1054;\&#1056;&#1045;&#1049;&#1058;&#1048;&#1053;&#1043;\&#1056;&#1077;&#1081;&#1090;&#1080;&#1085;&#1075;%202021\&#1056;&#1077;&#1081;&#1090;&#1080;&#1085;&#1075;%202%20&#1082;&#1074;&#1072;&#1088;&#1090;&#1072;&#1083;\&#1056;&#1045;&#1049;&#1058;&#1048;&#1053;&#1043;%202%20&#1050;&#1042;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Server\&#1044;&#1077;&#1103;&#1090;&#1077;&#1083;&#1100;&#1085;&#1086;&#1089;&#1090;&#1100;%20&#1062;&#1077;&#1085;&#1090;&#1088;&#1072;\&#1054;&#1090;&#1076;&#1077;&#1083;%20&#1042;&#1060;&#1057;&#1050;%20&#1043;&#1058;&#1054;\&#1056;&#1045;&#1049;&#1058;&#1048;&#1053;&#1043;\&#1056;&#1077;&#1081;&#1090;&#1080;&#1085;&#1075;%202021\&#1056;&#1077;&#1081;&#1090;&#1080;&#1085;&#1075;%202%20&#1082;&#1074;&#1072;&#1088;&#1090;&#1072;&#1083;\&#1056;&#1045;&#1049;&#1058;&#1048;&#1053;&#1043;%202%20&#1050;&#1042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88;&#1072;&#1073;&#1086;&#1090;&#1072;\&#1088;&#1077;&#1081;&#1090;&#1080;&#1085;&#1075;\&#1056;&#1045;&#1049;&#1058;&#1048;&#1053;&#1043;%201%20&#1050;&#1042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88;&#1072;&#1073;&#1086;&#1090;&#1072;\&#1088;&#1077;&#1081;&#1090;&#1080;&#1085;&#1075;\&#1056;&#1045;&#1049;&#1058;&#1048;&#1053;&#1043;%201%20&#1050;&#1042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&#1044;&#1077;&#1103;&#1090;&#1077;&#1083;&#1100;&#1085;&#1086;&#1089;&#1090;&#1100;%20&#1062;&#1077;&#1085;&#1090;&#1088;&#1072;\&#1054;&#1090;&#1076;&#1077;&#1083;%20&#1042;&#1060;&#1057;&#1050;%20&#1043;&#1058;&#1054;\&#1056;&#1045;&#1049;&#1058;&#1048;&#1053;&#1043;\&#1056;&#1077;&#1081;&#1090;&#1080;&#1085;&#1075;%202020\&#1056;&#1077;&#1081;&#1090;&#1080;&#1085;&#1075;%204%20&#1082;&#1074;&#1072;&#1088;&#1090;&#1072;&#1083;%202020\&#1056;&#1045;&#1049;&#1058;&#1048;&#1053;&#1043;%204%20&#1050;&#104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>
          <a:gsLst>
            <a:gs pos="0">
              <a:srgbClr val="8488C4">
                <a:alpha val="79000"/>
              </a:srgbClr>
            </a:gs>
            <a:gs pos="45000">
              <a:srgbClr val="D4DEFF"/>
            </a:gs>
            <a:gs pos="83000">
              <a:srgbClr val="D4DEFF"/>
            </a:gs>
            <a:gs pos="100000">
              <a:srgbClr val="96AB94">
                <a:alpha val="33000"/>
              </a:srgb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rgbClr val="8488C4">
                <a:alpha val="79000"/>
              </a:srgbClr>
            </a:gs>
            <a:gs pos="45000">
              <a:srgbClr val="D4DEFF"/>
            </a:gs>
            <a:gs pos="83000">
              <a:srgbClr val="D4DEFF"/>
            </a:gs>
            <a:gs pos="100000">
              <a:srgbClr val="96AB94">
                <a:alpha val="33000"/>
              </a:srgb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Лист1!$E$7:$E$26</c:f>
              <c:numCache>
                <c:formatCode>0.00</c:formatCode>
                <c:ptCount val="20"/>
                <c:pt idx="0">
                  <c:v>21.114850289067221</c:v>
                </c:pt>
                <c:pt idx="1">
                  <c:v>15.657289694346769</c:v>
                </c:pt>
                <c:pt idx="2">
                  <c:v>23.866147532358202</c:v>
                </c:pt>
                <c:pt idx="3">
                  <c:v>25.514734268433919</c:v>
                </c:pt>
                <c:pt idx="4">
                  <c:v>23.06303052194329</c:v>
                </c:pt>
                <c:pt idx="5">
                  <c:v>15.499743062692703</c:v>
                </c:pt>
                <c:pt idx="6">
                  <c:v>15.164254622567805</c:v>
                </c:pt>
                <c:pt idx="7">
                  <c:v>16.385129880230206</c:v>
                </c:pt>
                <c:pt idx="8">
                  <c:v>22.053837104698637</c:v>
                </c:pt>
                <c:pt idx="9">
                  <c:v>11.203100228994186</c:v>
                </c:pt>
                <c:pt idx="10">
                  <c:v>20.041443812830781</c:v>
                </c:pt>
                <c:pt idx="11">
                  <c:v>14.180032733224223</c:v>
                </c:pt>
                <c:pt idx="12">
                  <c:v>21.855916901665616</c:v>
                </c:pt>
                <c:pt idx="13">
                  <c:v>19.244391971664697</c:v>
                </c:pt>
                <c:pt idx="14">
                  <c:v>19.6512539184953</c:v>
                </c:pt>
                <c:pt idx="15">
                  <c:v>29.8759816332661</c:v>
                </c:pt>
                <c:pt idx="16">
                  <c:v>18.463710816153629</c:v>
                </c:pt>
                <c:pt idx="17">
                  <c:v>17.492044194944043</c:v>
                </c:pt>
                <c:pt idx="18">
                  <c:v>13.813981939390169</c:v>
                </c:pt>
                <c:pt idx="19">
                  <c:v>5.0685572420304572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6094464"/>
        <c:axId val="34717696"/>
        <c:axId val="0"/>
      </c:bar3DChart>
      <c:catAx>
        <c:axId val="76094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4717696"/>
        <c:crosses val="autoZero"/>
        <c:auto val="1"/>
        <c:lblAlgn val="ctr"/>
        <c:lblOffset val="100"/>
        <c:noMultiLvlLbl val="0"/>
      </c:catAx>
      <c:valAx>
        <c:axId val="34717696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760944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Лист7!$B$7:$B$26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Лист7!$K$7:$K$26</c:f>
              <c:numCache>
                <c:formatCode>0</c:formatCode>
                <c:ptCount val="20"/>
                <c:pt idx="0">
                  <c:v>21</c:v>
                </c:pt>
                <c:pt idx="1">
                  <c:v>24</c:v>
                </c:pt>
                <c:pt idx="2">
                  <c:v>9</c:v>
                </c:pt>
                <c:pt idx="3">
                  <c:v>17</c:v>
                </c:pt>
                <c:pt idx="4">
                  <c:v>13</c:v>
                </c:pt>
                <c:pt idx="5">
                  <c:v>20</c:v>
                </c:pt>
                <c:pt idx="6">
                  <c:v>7</c:v>
                </c:pt>
                <c:pt idx="7">
                  <c:v>10</c:v>
                </c:pt>
                <c:pt idx="8">
                  <c:v>54</c:v>
                </c:pt>
                <c:pt idx="9">
                  <c:v>12</c:v>
                </c:pt>
                <c:pt idx="10">
                  <c:v>9</c:v>
                </c:pt>
                <c:pt idx="11">
                  <c:v>33</c:v>
                </c:pt>
                <c:pt idx="12">
                  <c:v>38</c:v>
                </c:pt>
                <c:pt idx="13">
                  <c:v>24</c:v>
                </c:pt>
                <c:pt idx="14">
                  <c:v>8</c:v>
                </c:pt>
                <c:pt idx="15">
                  <c:v>8</c:v>
                </c:pt>
                <c:pt idx="16">
                  <c:v>30</c:v>
                </c:pt>
                <c:pt idx="17">
                  <c:v>11</c:v>
                </c:pt>
                <c:pt idx="18">
                  <c:v>110</c:v>
                </c:pt>
                <c:pt idx="19">
                  <c:v>548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8480128"/>
        <c:axId val="38483072"/>
        <c:axId val="0"/>
      </c:bar3DChart>
      <c:catAx>
        <c:axId val="38480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8483072"/>
        <c:crosses val="autoZero"/>
        <c:auto val="1"/>
        <c:lblAlgn val="ctr"/>
        <c:lblOffset val="100"/>
        <c:noMultiLvlLbl val="0"/>
      </c:catAx>
      <c:valAx>
        <c:axId val="38483072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384801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25"/>
      <c:rotY val="5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252694166415757"/>
          <c:y val="5.0154538291497158E-2"/>
          <c:w val="0.87137976235010184"/>
          <c:h val="0.63776091608334873"/>
        </c:manualLayout>
      </c:layout>
      <c:bar3D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8451840"/>
        <c:axId val="38461824"/>
        <c:axId val="0"/>
      </c:bar3DChart>
      <c:catAx>
        <c:axId val="38451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8461824"/>
        <c:crosses val="autoZero"/>
        <c:auto val="1"/>
        <c:lblAlgn val="ctr"/>
        <c:lblOffset val="100"/>
        <c:noMultiLvlLbl val="0"/>
      </c:catAx>
      <c:valAx>
        <c:axId val="384618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8451840"/>
        <c:crosses val="autoZero"/>
        <c:crossBetween val="between"/>
      </c:valAx>
    </c:plotArea>
    <c:plotVisOnly val="1"/>
    <c:dispBlanksAs val="gap"/>
    <c:showDLblsOverMax val="0"/>
  </c:chart>
  <c:spPr>
    <a:noFill/>
  </c:spPr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25"/>
      <c:rotY val="50"/>
      <c:rAngAx val="1"/>
    </c:view3D>
    <c:floor>
      <c:thickness val="0"/>
    </c:floor>
    <c:sideWall>
      <c:thickness val="0"/>
      <c:spPr>
        <a:gradFill flip="none" rotWithShape="1">
          <a:gsLst>
            <a:gs pos="0">
              <a:schemeClr val="bg2">
                <a:lumMod val="75000"/>
              </a:schemeClr>
            </a:gs>
            <a:gs pos="38000">
              <a:schemeClr val="accent3">
                <a:lumMod val="40000"/>
                <a:lumOff val="60000"/>
              </a:schemeClr>
            </a:gs>
            <a:gs pos="64999">
              <a:schemeClr val="accent4">
                <a:lumMod val="40000"/>
                <a:lumOff val="60000"/>
              </a:schemeClr>
            </a:gs>
            <a:gs pos="89999">
              <a:schemeClr val="accent6">
                <a:lumMod val="60000"/>
                <a:lumOff val="40000"/>
              </a:schemeClr>
            </a:gs>
            <a:gs pos="100000">
              <a:srgbClr val="FF8200"/>
            </a:gs>
          </a:gsLst>
          <a:lin ang="5400000" scaled="1"/>
          <a:tileRect/>
        </a:gradFill>
      </c:spPr>
    </c:sideWall>
    <c:backWall>
      <c:thickness val="0"/>
      <c:spPr>
        <a:gradFill flip="none" rotWithShape="1">
          <a:gsLst>
            <a:gs pos="0">
              <a:schemeClr val="bg2">
                <a:lumMod val="75000"/>
              </a:schemeClr>
            </a:gs>
            <a:gs pos="38000">
              <a:schemeClr val="accent3">
                <a:lumMod val="40000"/>
                <a:lumOff val="60000"/>
              </a:schemeClr>
            </a:gs>
            <a:gs pos="64999">
              <a:schemeClr val="accent4">
                <a:lumMod val="40000"/>
                <a:lumOff val="60000"/>
              </a:schemeClr>
            </a:gs>
            <a:gs pos="89999">
              <a:schemeClr val="accent6">
                <a:lumMod val="60000"/>
                <a:lumOff val="40000"/>
              </a:schemeClr>
            </a:gs>
            <a:gs pos="100000">
              <a:srgbClr val="FF8200"/>
            </a:gs>
          </a:gsLst>
          <a:lin ang="5400000" scaled="1"/>
          <a:tileRect/>
        </a:gradFill>
      </c:spPr>
    </c:backWall>
    <c:plotArea>
      <c:layout>
        <c:manualLayout>
          <c:layoutTarget val="inner"/>
          <c:xMode val="edge"/>
          <c:yMode val="edge"/>
          <c:x val="0.1252694166415757"/>
          <c:y val="5.0154538291497158E-2"/>
          <c:w val="0.87137976235010184"/>
          <c:h val="0.63776091608334873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'лист 8'!$A$2:$A$21</c:f>
              <c:strCache>
                <c:ptCount val="20"/>
                <c:pt idx="0">
                  <c:v>Измалковский район </c:v>
                </c:pt>
                <c:pt idx="1">
                  <c:v>Усманский район </c:v>
                </c:pt>
                <c:pt idx="2">
                  <c:v>Данковский район </c:v>
                </c:pt>
                <c:pt idx="3">
                  <c:v>г.Елец </c:v>
                </c:pt>
                <c:pt idx="4">
                  <c:v>Липецкий район</c:v>
                </c:pt>
                <c:pt idx="5">
                  <c:v>Добровский район </c:v>
                </c:pt>
                <c:pt idx="6">
                  <c:v>Хлевенский район</c:v>
                </c:pt>
                <c:pt idx="7">
                  <c:v>Грязинский район </c:v>
                </c:pt>
                <c:pt idx="8">
                  <c:v>Тербунский район </c:v>
                </c:pt>
                <c:pt idx="9">
                  <c:v>Долгоруковский район </c:v>
                </c:pt>
                <c:pt idx="10">
                  <c:v>г. Липецк</c:v>
                </c:pt>
                <c:pt idx="11">
                  <c:v>Воловский район </c:v>
                </c:pt>
                <c:pt idx="12">
                  <c:v>Чаплыгинский район</c:v>
                </c:pt>
                <c:pt idx="13">
                  <c:v>Добринский район </c:v>
                </c:pt>
                <c:pt idx="14">
                  <c:v>Становлянский район </c:v>
                </c:pt>
                <c:pt idx="15">
                  <c:v>Краснинский район </c:v>
                </c:pt>
                <c:pt idx="16">
                  <c:v>Лев-Толстовский район</c:v>
                </c:pt>
                <c:pt idx="17">
                  <c:v>Елецкий район </c:v>
                </c:pt>
                <c:pt idx="18">
                  <c:v>Лебедянский район </c:v>
                </c:pt>
                <c:pt idx="19">
                  <c:v>Задонский район </c:v>
                </c:pt>
              </c:strCache>
            </c:strRef>
          </c:cat>
          <c:val>
            <c:numRef>
              <c:f>'лист 8'!$B$2:$B$21</c:f>
              <c:numCache>
                <c:formatCode>0.0</c:formatCode>
                <c:ptCount val="20"/>
                <c:pt idx="0">
                  <c:v>116</c:v>
                </c:pt>
                <c:pt idx="1">
                  <c:v>95.5</c:v>
                </c:pt>
                <c:pt idx="2">
                  <c:v>93</c:v>
                </c:pt>
                <c:pt idx="3">
                  <c:v>91</c:v>
                </c:pt>
                <c:pt idx="4">
                  <c:v>87</c:v>
                </c:pt>
                <c:pt idx="5">
                  <c:v>84</c:v>
                </c:pt>
                <c:pt idx="6">
                  <c:v>83.5</c:v>
                </c:pt>
                <c:pt idx="7">
                  <c:v>83</c:v>
                </c:pt>
                <c:pt idx="8">
                  <c:v>82</c:v>
                </c:pt>
                <c:pt idx="9">
                  <c:v>81.5</c:v>
                </c:pt>
                <c:pt idx="10">
                  <c:v>73</c:v>
                </c:pt>
                <c:pt idx="11">
                  <c:v>68.5</c:v>
                </c:pt>
                <c:pt idx="12">
                  <c:v>67.5</c:v>
                </c:pt>
                <c:pt idx="13">
                  <c:v>64.5</c:v>
                </c:pt>
                <c:pt idx="14">
                  <c:v>62.5</c:v>
                </c:pt>
                <c:pt idx="15">
                  <c:v>58.5</c:v>
                </c:pt>
                <c:pt idx="16">
                  <c:v>48.5</c:v>
                </c:pt>
                <c:pt idx="17">
                  <c:v>48</c:v>
                </c:pt>
                <c:pt idx="18">
                  <c:v>44</c:v>
                </c:pt>
                <c:pt idx="19">
                  <c:v>38.5</c:v>
                </c:pt>
              </c:numCache>
            </c:numRef>
          </c:val>
        </c:ser>
        <c:ser>
          <c:idx val="1"/>
          <c:order val="1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'лист 8'!$A$2:$A$21</c:f>
              <c:strCache>
                <c:ptCount val="20"/>
                <c:pt idx="0">
                  <c:v>Измалковский район </c:v>
                </c:pt>
                <c:pt idx="1">
                  <c:v>Усманский район </c:v>
                </c:pt>
                <c:pt idx="2">
                  <c:v>Данковский район </c:v>
                </c:pt>
                <c:pt idx="3">
                  <c:v>г.Елец </c:v>
                </c:pt>
                <c:pt idx="4">
                  <c:v>Липецкий район</c:v>
                </c:pt>
                <c:pt idx="5">
                  <c:v>Добровский район </c:v>
                </c:pt>
                <c:pt idx="6">
                  <c:v>Хлевенский район</c:v>
                </c:pt>
                <c:pt idx="7">
                  <c:v>Грязинский район </c:v>
                </c:pt>
                <c:pt idx="8">
                  <c:v>Тербунский район </c:v>
                </c:pt>
                <c:pt idx="9">
                  <c:v>Долгоруковский район </c:v>
                </c:pt>
                <c:pt idx="10">
                  <c:v>г. Липецк</c:v>
                </c:pt>
                <c:pt idx="11">
                  <c:v>Воловский район </c:v>
                </c:pt>
                <c:pt idx="12">
                  <c:v>Чаплыгинский район</c:v>
                </c:pt>
                <c:pt idx="13">
                  <c:v>Добринский район </c:v>
                </c:pt>
                <c:pt idx="14">
                  <c:v>Становлянский район </c:v>
                </c:pt>
                <c:pt idx="15">
                  <c:v>Краснинский район </c:v>
                </c:pt>
                <c:pt idx="16">
                  <c:v>Лев-Толстовский район</c:v>
                </c:pt>
                <c:pt idx="17">
                  <c:v>Елецкий район </c:v>
                </c:pt>
                <c:pt idx="18">
                  <c:v>Лебедянский район </c:v>
                </c:pt>
                <c:pt idx="19">
                  <c:v>Задонский район </c:v>
                </c:pt>
              </c:strCache>
            </c:strRef>
          </c:cat>
          <c:val>
            <c:numRef>
              <c:f>'лист 8'!$C$2:$C$21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8618624"/>
        <c:axId val="38620160"/>
        <c:axId val="0"/>
      </c:bar3DChart>
      <c:catAx>
        <c:axId val="38618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8620160"/>
        <c:crosses val="autoZero"/>
        <c:auto val="1"/>
        <c:lblAlgn val="ctr"/>
        <c:lblOffset val="100"/>
        <c:noMultiLvlLbl val="0"/>
      </c:catAx>
      <c:valAx>
        <c:axId val="38620160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8618624"/>
        <c:crosses val="autoZero"/>
        <c:crossBetween val="between"/>
      </c:valAx>
    </c:plotArea>
    <c:plotVisOnly val="1"/>
    <c:dispBlanksAs val="gap"/>
    <c:showDLblsOverMax val="0"/>
  </c:chart>
  <c:spPr>
    <a:noFill/>
  </c:spPr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>
          <a:gsLst>
            <a:gs pos="0">
              <a:srgbClr val="8488C4">
                <a:alpha val="65000"/>
              </a:srgbClr>
            </a:gs>
            <a:gs pos="34000">
              <a:srgbClr val="D4DEFF"/>
            </a:gs>
            <a:gs pos="83000">
              <a:srgbClr val="D4DEFF"/>
            </a:gs>
            <a:gs pos="100000">
              <a:srgbClr val="96AB94">
                <a:alpha val="33000"/>
              </a:srgb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rgbClr val="8488C4">
                <a:alpha val="65000"/>
              </a:srgbClr>
            </a:gs>
            <a:gs pos="34000">
              <a:srgbClr val="D4DEFF"/>
            </a:gs>
            <a:gs pos="83000">
              <a:srgbClr val="D4DEFF"/>
            </a:gs>
            <a:gs pos="100000">
              <a:srgbClr val="96AB94">
                <a:alpha val="33000"/>
              </a:srgb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Лист2!$B$7:$B$26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Лист2!$E$7:$E$26</c:f>
              <c:numCache>
                <c:formatCode>0.00</c:formatCode>
                <c:ptCount val="20"/>
                <c:pt idx="0">
                  <c:v>12.954638332652227</c:v>
                </c:pt>
                <c:pt idx="1">
                  <c:v>10.702254470069967</c:v>
                </c:pt>
                <c:pt idx="2">
                  <c:v>6.481481481481481</c:v>
                </c:pt>
                <c:pt idx="3">
                  <c:v>1.0087000378262514</c:v>
                </c:pt>
                <c:pt idx="4">
                  <c:v>5.8339859044635869</c:v>
                </c:pt>
                <c:pt idx="5">
                  <c:v>27.393286365520098</c:v>
                </c:pt>
                <c:pt idx="6">
                  <c:v>2.18351324828263</c:v>
                </c:pt>
                <c:pt idx="7">
                  <c:v>5.3540915131953675</c:v>
                </c:pt>
                <c:pt idx="8">
                  <c:v>16.033887668653907</c:v>
                </c:pt>
                <c:pt idx="9">
                  <c:v>42.295597484276733</c:v>
                </c:pt>
                <c:pt idx="10">
                  <c:v>4.1218387592566721</c:v>
                </c:pt>
                <c:pt idx="11">
                  <c:v>4.8014773776546633</c:v>
                </c:pt>
                <c:pt idx="12">
                  <c:v>6.3956186763204306</c:v>
                </c:pt>
                <c:pt idx="13">
                  <c:v>5.0371327090732967</c:v>
                </c:pt>
                <c:pt idx="14">
                  <c:v>13.609172482552342</c:v>
                </c:pt>
                <c:pt idx="15">
                  <c:v>15.936512496409078</c:v>
                </c:pt>
                <c:pt idx="16">
                  <c:v>9.0241664117467124</c:v>
                </c:pt>
                <c:pt idx="17">
                  <c:v>9.0351594439901888</c:v>
                </c:pt>
                <c:pt idx="18">
                  <c:v>9.1038727108976278</c:v>
                </c:pt>
                <c:pt idx="19">
                  <c:v>9.1434511434511432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4125696"/>
        <c:axId val="34132736"/>
        <c:axId val="0"/>
      </c:bar3DChart>
      <c:catAx>
        <c:axId val="341256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4132736"/>
        <c:crosses val="autoZero"/>
        <c:auto val="1"/>
        <c:lblAlgn val="ctr"/>
        <c:lblOffset val="100"/>
        <c:noMultiLvlLbl val="0"/>
      </c:catAx>
      <c:valAx>
        <c:axId val="34132736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41256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>
          <a:gsLst>
            <a:gs pos="0">
              <a:srgbClr val="8488C4">
                <a:alpha val="65000"/>
              </a:srgbClr>
            </a:gs>
            <a:gs pos="22000">
              <a:srgbClr val="D4DEFF"/>
            </a:gs>
            <a:gs pos="83000">
              <a:srgbClr val="D4DEFF"/>
            </a:gs>
            <a:gs pos="100000">
              <a:srgbClr val="96AB94">
                <a:alpha val="33000"/>
              </a:srgb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rgbClr val="8488C4">
                <a:alpha val="65000"/>
              </a:srgbClr>
            </a:gs>
            <a:gs pos="22000">
              <a:srgbClr val="D4DEFF"/>
            </a:gs>
            <a:gs pos="83000">
              <a:srgbClr val="D4DEFF"/>
            </a:gs>
            <a:gs pos="100000">
              <a:srgbClr val="96AB94">
                <a:alpha val="33000"/>
              </a:srgb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Лист3!$B$7:$B$26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Лист3!$E$7:$E$26</c:f>
              <c:numCache>
                <c:formatCode>0.00</c:formatCode>
                <c:ptCount val="20"/>
                <c:pt idx="0">
                  <c:v>2.7353524894296313</c:v>
                </c:pt>
                <c:pt idx="1">
                  <c:v>1.6756829862050311</c:v>
                </c:pt>
                <c:pt idx="2">
                  <c:v>1.5468799326528464</c:v>
                </c:pt>
                <c:pt idx="3">
                  <c:v>0.25736713421696045</c:v>
                </c:pt>
                <c:pt idx="4">
                  <c:v>1.3454939497923064</c:v>
                </c:pt>
                <c:pt idx="5">
                  <c:v>4.2458890030832475</c:v>
                </c:pt>
                <c:pt idx="6">
                  <c:v>0.33111350868707912</c:v>
                </c:pt>
                <c:pt idx="7">
                  <c:v>0.87727484834344371</c:v>
                </c:pt>
                <c:pt idx="8">
                  <c:v>3.5360874679952943</c:v>
                </c:pt>
                <c:pt idx="9">
                  <c:v>4.7384181786154658</c:v>
                </c:pt>
                <c:pt idx="10">
                  <c:v>0.82607599899190731</c:v>
                </c:pt>
                <c:pt idx="11">
                  <c:v>0.68085106382978722</c:v>
                </c:pt>
                <c:pt idx="12">
                  <c:v>1.397821103244</c:v>
                </c:pt>
                <c:pt idx="13">
                  <c:v>0.96936556266699803</c:v>
                </c:pt>
                <c:pt idx="14">
                  <c:v>2.6743730407523514</c:v>
                </c:pt>
                <c:pt idx="15">
                  <c:v>4.7611895464103338</c:v>
                </c:pt>
                <c:pt idx="16">
                  <c:v>1.6661959898333805</c:v>
                </c:pt>
                <c:pt idx="17">
                  <c:v>1.5804340830264239</c:v>
                </c:pt>
                <c:pt idx="18">
                  <c:v>1.2576073320684686</c:v>
                </c:pt>
                <c:pt idx="19">
                  <c:v>0.46344105510290956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4166656"/>
        <c:axId val="34181888"/>
        <c:axId val="0"/>
      </c:bar3DChart>
      <c:catAx>
        <c:axId val="341666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4181888"/>
        <c:crosses val="autoZero"/>
        <c:auto val="1"/>
        <c:lblAlgn val="ctr"/>
        <c:lblOffset val="100"/>
        <c:noMultiLvlLbl val="0"/>
      </c:catAx>
      <c:valAx>
        <c:axId val="34181888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41666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4201600"/>
        <c:axId val="34203136"/>
        <c:axId val="0"/>
      </c:bar3DChart>
      <c:catAx>
        <c:axId val="342016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4203136"/>
        <c:crosses val="autoZero"/>
        <c:auto val="1"/>
        <c:lblAlgn val="ctr"/>
        <c:lblOffset val="100"/>
        <c:noMultiLvlLbl val="0"/>
      </c:catAx>
      <c:valAx>
        <c:axId val="34203136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42016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Лист4!$B$7:$B$26</c:f>
              <c:strCache>
                <c:ptCount val="20"/>
                <c:pt idx="0">
                  <c:v>Воловский район</c:v>
                </c:pt>
                <c:pt idx="1">
                  <c:v>Грязинский район</c:v>
                </c:pt>
                <c:pt idx="2">
                  <c:v>Данковский район</c:v>
                </c:pt>
                <c:pt idx="3">
                  <c:v>Добринский район</c:v>
                </c:pt>
                <c:pt idx="4">
                  <c:v>Добровский район</c:v>
                </c:pt>
                <c:pt idx="5">
                  <c:v>Долгоруковский район</c:v>
                </c:pt>
                <c:pt idx="6">
                  <c:v>Елецкий район</c:v>
                </c:pt>
                <c:pt idx="7">
                  <c:v>Задонский район</c:v>
                </c:pt>
                <c:pt idx="8">
                  <c:v>Измалковский район</c:v>
                </c:pt>
                <c:pt idx="9">
                  <c:v>Краснинский район</c:v>
                </c:pt>
                <c:pt idx="10">
                  <c:v>Лебедянский район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</c:v>
                </c:pt>
                <c:pt idx="14">
                  <c:v>Тербунский район</c:v>
                </c:pt>
                <c:pt idx="15">
                  <c:v>Усманский район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</c:v>
                </c:pt>
                <c:pt idx="19">
                  <c:v>г. Липецк</c:v>
                </c:pt>
              </c:strCache>
            </c:strRef>
          </c:cat>
          <c:val>
            <c:numRef>
              <c:f>Лист4!$E$7:$E$26</c:f>
              <c:numCache>
                <c:formatCode>0.00</c:formatCode>
                <c:ptCount val="20"/>
                <c:pt idx="0">
                  <c:v>7.76598498576236E-2</c:v>
                </c:pt>
                <c:pt idx="1">
                  <c:v>0.28536651338923452</c:v>
                </c:pt>
                <c:pt idx="2">
                  <c:v>0.54368795818864224</c:v>
                </c:pt>
                <c:pt idx="3">
                  <c:v>0.1576373697078883</c:v>
                </c:pt>
                <c:pt idx="4">
                  <c:v>0.46053819757991693</c:v>
                </c:pt>
                <c:pt idx="5">
                  <c:v>0.16058581706063721</c:v>
                </c:pt>
                <c:pt idx="6">
                  <c:v>0.13393355407567248</c:v>
                </c:pt>
                <c:pt idx="7">
                  <c:v>6.843988178565874E-2</c:v>
                </c:pt>
                <c:pt idx="8">
                  <c:v>0.71275344266832741</c:v>
                </c:pt>
                <c:pt idx="9">
                  <c:v>7.0459749867887972E-2</c:v>
                </c:pt>
                <c:pt idx="10">
                  <c:v>0.12041107781915936</c:v>
                </c:pt>
                <c:pt idx="11">
                  <c:v>3.2733224222585927E-2</c:v>
                </c:pt>
                <c:pt idx="12">
                  <c:v>0.35503438761640055</c:v>
                </c:pt>
                <c:pt idx="13">
                  <c:v>0.27962468153855713</c:v>
                </c:pt>
                <c:pt idx="14">
                  <c:v>0.67104231974921635</c:v>
                </c:pt>
                <c:pt idx="15">
                  <c:v>0.56430502510406388</c:v>
                </c:pt>
                <c:pt idx="16">
                  <c:v>0.46314600395368544</c:v>
                </c:pt>
                <c:pt idx="17">
                  <c:v>0.37186684306504098</c:v>
                </c:pt>
                <c:pt idx="18">
                  <c:v>0.38360652338444629</c:v>
                </c:pt>
                <c:pt idx="19">
                  <c:v>0.11549144983919712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4758016"/>
        <c:axId val="34781440"/>
        <c:axId val="0"/>
      </c:bar3DChart>
      <c:catAx>
        <c:axId val="347580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4781440"/>
        <c:crosses val="autoZero"/>
        <c:auto val="1"/>
        <c:lblAlgn val="ctr"/>
        <c:lblOffset val="100"/>
        <c:noMultiLvlLbl val="0"/>
      </c:catAx>
      <c:valAx>
        <c:axId val="34781440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347580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</c:spPr>
    </c:backWall>
    <c:plotArea>
      <c:layout>
        <c:manualLayout>
          <c:layoutTarget val="inner"/>
          <c:xMode val="edge"/>
          <c:yMode val="edge"/>
          <c:x val="0.10499852836314535"/>
          <c:y val="3.6293186072355113E-2"/>
          <c:w val="0.87804578762914753"/>
          <c:h val="0.60629679170449147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Лист5!$B$7:$B$26</c:f>
              <c:strCache>
                <c:ptCount val="20"/>
                <c:pt idx="0">
                  <c:v>Воловский район</c:v>
                </c:pt>
                <c:pt idx="1">
                  <c:v>Грязинский район</c:v>
                </c:pt>
                <c:pt idx="2">
                  <c:v>Данковский район</c:v>
                </c:pt>
                <c:pt idx="3">
                  <c:v>Добринский район</c:v>
                </c:pt>
                <c:pt idx="4">
                  <c:v>Добровский район</c:v>
                </c:pt>
                <c:pt idx="5">
                  <c:v>Долгоруковский район</c:v>
                </c:pt>
                <c:pt idx="6">
                  <c:v>Елецкий район</c:v>
                </c:pt>
                <c:pt idx="7">
                  <c:v>Задонский район</c:v>
                </c:pt>
                <c:pt idx="8">
                  <c:v>Измалковский район</c:v>
                </c:pt>
                <c:pt idx="9">
                  <c:v>Краснинский район</c:v>
                </c:pt>
                <c:pt idx="10">
                  <c:v>Лебедянский район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</c:v>
                </c:pt>
                <c:pt idx="14">
                  <c:v>Тербунский район</c:v>
                </c:pt>
                <c:pt idx="15">
                  <c:v>Усманский район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</c:v>
                </c:pt>
                <c:pt idx="19">
                  <c:v>г. Липецк</c:v>
                </c:pt>
              </c:strCache>
            </c:strRef>
          </c:cat>
          <c:val>
            <c:numRef>
              <c:f>Лист5!$E$7:$E$26</c:f>
              <c:numCache>
                <c:formatCode>0.00</c:formatCode>
                <c:ptCount val="20"/>
                <c:pt idx="0">
                  <c:v>2.8391167192429023</c:v>
                </c:pt>
                <c:pt idx="1">
                  <c:v>17.029862792574658</c:v>
                </c:pt>
                <c:pt idx="2">
                  <c:v>35.147392290249435</c:v>
                </c:pt>
                <c:pt idx="3">
                  <c:v>61.250000000000007</c:v>
                </c:pt>
                <c:pt idx="4">
                  <c:v>34.228187919463089</c:v>
                </c:pt>
                <c:pt idx="5">
                  <c:v>3.7821482602118004</c:v>
                </c:pt>
                <c:pt idx="6">
                  <c:v>40.449438202247187</c:v>
                </c:pt>
                <c:pt idx="7">
                  <c:v>7.8014184397163122</c:v>
                </c:pt>
                <c:pt idx="8">
                  <c:v>20.156555772994128</c:v>
                </c:pt>
                <c:pt idx="9">
                  <c:v>1.486988847583643</c:v>
                </c:pt>
                <c:pt idx="10">
                  <c:v>14.576271186440678</c:v>
                </c:pt>
                <c:pt idx="11">
                  <c:v>4.8076923076923084</c:v>
                </c:pt>
                <c:pt idx="12">
                  <c:v>25.39912917271408</c:v>
                </c:pt>
                <c:pt idx="13">
                  <c:v>28.846153846153843</c:v>
                </c:pt>
                <c:pt idx="14">
                  <c:v>25.091575091575091</c:v>
                </c:pt>
                <c:pt idx="15">
                  <c:v>11.852185669220368</c:v>
                </c:pt>
                <c:pt idx="16">
                  <c:v>27.796610169491526</c:v>
                </c:pt>
                <c:pt idx="17">
                  <c:v>23.52941176470588</c:v>
                </c:pt>
                <c:pt idx="18">
                  <c:v>30.502885408079145</c:v>
                </c:pt>
                <c:pt idx="19">
                  <c:v>24.920418371987267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4874496"/>
        <c:axId val="34900608"/>
        <c:axId val="0"/>
      </c:bar3DChart>
      <c:catAx>
        <c:axId val="348744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4900608"/>
        <c:crosses val="autoZero"/>
        <c:auto val="1"/>
        <c:lblAlgn val="ctr"/>
        <c:lblOffset val="100"/>
        <c:noMultiLvlLbl val="0"/>
      </c:catAx>
      <c:valAx>
        <c:axId val="34900608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348744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4932992"/>
        <c:axId val="34934784"/>
        <c:axId val="0"/>
      </c:bar3DChart>
      <c:catAx>
        <c:axId val="349329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4934784"/>
        <c:crosses val="autoZero"/>
        <c:auto val="1"/>
        <c:lblAlgn val="ctr"/>
        <c:lblOffset val="100"/>
        <c:noMultiLvlLbl val="0"/>
      </c:catAx>
      <c:valAx>
        <c:axId val="34934784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349329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4941952"/>
        <c:axId val="38548224"/>
        <c:axId val="0"/>
      </c:bar3DChart>
      <c:catAx>
        <c:axId val="349419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8548224"/>
        <c:crosses val="autoZero"/>
        <c:auto val="1"/>
        <c:lblAlgn val="ctr"/>
        <c:lblOffset val="100"/>
        <c:noMultiLvlLbl val="0"/>
      </c:catAx>
      <c:valAx>
        <c:axId val="38548224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349419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>
          <a:gsLst>
            <a:gs pos="0">
              <a:srgbClr val="8488C4">
                <a:alpha val="65000"/>
              </a:srgbClr>
            </a:gs>
            <a:gs pos="22000">
              <a:srgbClr val="D4DEFF"/>
            </a:gs>
            <a:gs pos="83000">
              <a:srgbClr val="D4DEFF"/>
            </a:gs>
            <a:gs pos="100000">
              <a:srgbClr val="96AB94">
                <a:alpha val="33000"/>
              </a:srgb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rgbClr val="8488C4">
                <a:alpha val="65000"/>
              </a:srgbClr>
            </a:gs>
            <a:gs pos="22000">
              <a:srgbClr val="D4DEFF"/>
            </a:gs>
            <a:gs pos="83000">
              <a:srgbClr val="D4DEFF"/>
            </a:gs>
            <a:gs pos="100000">
              <a:srgbClr val="96AB94">
                <a:alpha val="33000"/>
              </a:srgb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Лист6!$B$7:$B$26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Лист6!$D$7:$D$26</c:f>
              <c:numCache>
                <c:formatCode>General</c:formatCode>
                <c:ptCount val="20"/>
                <c:pt idx="0">
                  <c:v>1</c:v>
                </c:pt>
                <c:pt idx="1">
                  <c:v>3</c:v>
                </c:pt>
                <c:pt idx="2">
                  <c:v>3</c:v>
                </c:pt>
                <c:pt idx="3">
                  <c:v>1</c:v>
                </c:pt>
                <c:pt idx="4">
                  <c:v>1.5</c:v>
                </c:pt>
                <c:pt idx="5">
                  <c:v>3</c:v>
                </c:pt>
                <c:pt idx="6">
                  <c:v>2</c:v>
                </c:pt>
                <c:pt idx="7">
                  <c:v>1</c:v>
                </c:pt>
                <c:pt idx="8">
                  <c:v>4</c:v>
                </c:pt>
                <c:pt idx="9">
                  <c:v>1</c:v>
                </c:pt>
                <c:pt idx="10">
                  <c:v>1</c:v>
                </c:pt>
                <c:pt idx="11">
                  <c:v>3</c:v>
                </c:pt>
                <c:pt idx="12">
                  <c:v>2</c:v>
                </c:pt>
                <c:pt idx="13">
                  <c:v>0.5</c:v>
                </c:pt>
                <c:pt idx="14">
                  <c:v>1</c:v>
                </c:pt>
                <c:pt idx="15">
                  <c:v>2</c:v>
                </c:pt>
                <c:pt idx="16">
                  <c:v>1</c:v>
                </c:pt>
                <c:pt idx="17">
                  <c:v>1</c:v>
                </c:pt>
                <c:pt idx="18">
                  <c:v>5</c:v>
                </c:pt>
                <c:pt idx="19">
                  <c:v>18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8292096"/>
        <c:axId val="38295040"/>
        <c:axId val="0"/>
      </c:bar3DChart>
      <c:catAx>
        <c:axId val="382920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8295040"/>
        <c:crosses val="autoZero"/>
        <c:auto val="1"/>
        <c:lblAlgn val="ctr"/>
        <c:lblOffset val="100"/>
        <c:noMultiLvlLbl val="0"/>
      </c:catAx>
      <c:valAx>
        <c:axId val="382950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82920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0.52952</cdr:x>
      <cdr:y>0.68464</cdr:y>
    </cdr:from>
    <cdr:to>
      <cdr:x>0.56782</cdr:x>
      <cdr:y>0.7575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697580" y="3681828"/>
          <a:ext cx="412124" cy="3918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15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0.12623</cdr:x>
      <cdr:y>0.63147</cdr:y>
    </cdr:from>
    <cdr:to>
      <cdr:x>0.16233</cdr:x>
      <cdr:y>0.69588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0975" y="3841598"/>
          <a:ext cx="412124" cy="3917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19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09.08.2021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735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09.08.2021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828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09.08.2021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9252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09.08.2021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7519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09.08.2021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8161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09.08.2021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8787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09.08.2021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3884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09.08.2021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177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09.08.2021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069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09.08.2021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09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09.08.2021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339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09.08.2021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175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09.08.2021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087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09.08.2021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891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09.08.2021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786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09.08.2021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850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09.08.2021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744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4E238D3-663E-4851-A6F7-2DC5E7A3257E}" type="datetimeFigureOut">
              <a:rPr lang="ru-RU" smtClean="0"/>
              <a:t>09.08.2021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197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3" r:id="rId1"/>
    <p:sldLayoutId id="2147483984" r:id="rId2"/>
    <p:sldLayoutId id="2147483985" r:id="rId3"/>
    <p:sldLayoutId id="2147483986" r:id="rId4"/>
    <p:sldLayoutId id="2147483987" r:id="rId5"/>
    <p:sldLayoutId id="2147483988" r:id="rId6"/>
    <p:sldLayoutId id="2147483989" r:id="rId7"/>
    <p:sldLayoutId id="2147483990" r:id="rId8"/>
    <p:sldLayoutId id="2147483991" r:id="rId9"/>
    <p:sldLayoutId id="2147483992" r:id="rId10"/>
    <p:sldLayoutId id="2147483993" r:id="rId11"/>
    <p:sldLayoutId id="2147483994" r:id="rId12"/>
    <p:sldLayoutId id="2147483995" r:id="rId13"/>
    <p:sldLayoutId id="2147483996" r:id="rId14"/>
    <p:sldLayoutId id="2147483997" r:id="rId15"/>
    <p:sldLayoutId id="2147483998" r:id="rId16"/>
    <p:sldLayoutId id="214748399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Диаграмма 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0326426"/>
              </p:ext>
            </p:extLst>
          </p:nvPr>
        </p:nvGraphicFramePr>
        <p:xfrm>
          <a:off x="1231901" y="1166447"/>
          <a:ext cx="10960100" cy="5509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231900" y="261263"/>
            <a:ext cx="85471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Критерий № 1. Доля населения, зарегистрированного в электронной базе данных, от общей численности населения в возрасте от 6 лет, проживающего на территории муниципального района/городского округа Липецкой области.</a:t>
            </a:r>
            <a:endParaRPr lang="ru-RU" sz="20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563100" y="458562"/>
            <a:ext cx="26289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2000" b="1" dirty="0" smtClean="0">
                <a:ln/>
                <a:solidFill>
                  <a:srgbClr val="C0000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Среднее значение по области 12,81</a:t>
            </a:r>
            <a:endParaRPr lang="ru-RU" sz="2000" b="1" dirty="0">
              <a:ln/>
              <a:solidFill>
                <a:srgbClr val="C00000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4223884" y="5040812"/>
            <a:ext cx="412124" cy="36570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3773622" y="502776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4" name="TextBox 1"/>
          <p:cNvSpPr txBox="1"/>
          <p:nvPr/>
        </p:nvSpPr>
        <p:spPr>
          <a:xfrm>
            <a:off x="8562297" y="4996610"/>
            <a:ext cx="412124" cy="40417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10434248" y="4996610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3332502" y="5030153"/>
            <a:ext cx="412124" cy="40534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7" name="TextBox 1"/>
          <p:cNvSpPr txBox="1"/>
          <p:nvPr/>
        </p:nvSpPr>
        <p:spPr>
          <a:xfrm>
            <a:off x="6199763" y="5001599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8" name="TextBox 1"/>
          <p:cNvSpPr txBox="1"/>
          <p:nvPr/>
        </p:nvSpPr>
        <p:spPr>
          <a:xfrm>
            <a:off x="2776206" y="501093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9972408" y="4983413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"/>
          <p:cNvSpPr txBox="1"/>
          <p:nvPr/>
        </p:nvSpPr>
        <p:spPr>
          <a:xfrm>
            <a:off x="10864200" y="5014701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2364082" y="5011745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22" name="TextBox 1"/>
          <p:cNvSpPr txBox="1"/>
          <p:nvPr/>
        </p:nvSpPr>
        <p:spPr>
          <a:xfrm>
            <a:off x="8088778" y="500181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3" name="TextBox 1"/>
          <p:cNvSpPr txBox="1"/>
          <p:nvPr/>
        </p:nvSpPr>
        <p:spPr>
          <a:xfrm>
            <a:off x="8974421" y="5000705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24" name="TextBox 1"/>
          <p:cNvSpPr txBox="1"/>
          <p:nvPr/>
        </p:nvSpPr>
        <p:spPr>
          <a:xfrm>
            <a:off x="9508737" y="5027765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1"/>
          <p:cNvSpPr txBox="1"/>
          <p:nvPr/>
        </p:nvSpPr>
        <p:spPr>
          <a:xfrm>
            <a:off x="7126712" y="500181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6" name="TextBox 1"/>
          <p:cNvSpPr txBox="1"/>
          <p:nvPr/>
        </p:nvSpPr>
        <p:spPr>
          <a:xfrm>
            <a:off x="6611887" y="5025643"/>
            <a:ext cx="412124" cy="36991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1"/>
          <p:cNvSpPr txBox="1"/>
          <p:nvPr/>
        </p:nvSpPr>
        <p:spPr>
          <a:xfrm>
            <a:off x="5169004" y="5052229"/>
            <a:ext cx="412124" cy="36619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1"/>
          <p:cNvSpPr txBox="1"/>
          <p:nvPr/>
        </p:nvSpPr>
        <p:spPr>
          <a:xfrm>
            <a:off x="11356695" y="500181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2225166" y="3498540"/>
            <a:ext cx="9597689" cy="13757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2" name="TextBox 14"/>
          <p:cNvSpPr txBox="1"/>
          <p:nvPr/>
        </p:nvSpPr>
        <p:spPr>
          <a:xfrm>
            <a:off x="11214928" y="3167769"/>
            <a:ext cx="710948" cy="323850"/>
          </a:xfrm>
          <a:prstGeom prst="rect">
            <a:avLst/>
          </a:prstGeom>
          <a:noFill/>
          <a:ln w="9525" cmpd="sng">
            <a:noFill/>
          </a:ln>
          <a:effectLst/>
        </p:spPr>
        <p:txBody>
          <a:bodyPr wrap="square" rtlCol="0" anchor="t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kern="0" noProof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12,81</a:t>
            </a:r>
            <a:endParaRPr kumimoji="0" lang="ru-RU" sz="16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1" name="TextBox 1"/>
          <p:cNvSpPr txBox="1"/>
          <p:nvPr/>
        </p:nvSpPr>
        <p:spPr>
          <a:xfrm>
            <a:off x="3701113" y="8217072"/>
            <a:ext cx="412124" cy="40064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692917" y="5040812"/>
            <a:ext cx="3385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99958" y="5040812"/>
            <a:ext cx="3385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616252" y="5021575"/>
            <a:ext cx="3385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85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Диаграмма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5754843"/>
              </p:ext>
            </p:extLst>
          </p:nvPr>
        </p:nvGraphicFramePr>
        <p:xfrm>
          <a:off x="1540701" y="1628383"/>
          <a:ext cx="10651300" cy="53235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47817" y="268607"/>
            <a:ext cx="85471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Критерий № 2. </a:t>
            </a:r>
            <a:r>
              <a:rPr lang="ru-RU" sz="2000" dirty="0">
                <a:latin typeface="Garamond" panose="02020404030301010803" pitchFamily="18" charset="0"/>
                <a:cs typeface="Times New Roman" panose="02020603050405020304" pitchFamily="18" charset="0"/>
              </a:rPr>
              <a:t>Доля населения, принявшего участие в выполнении нормативов испытаний (тестов) комплекса ГТО, от общей численности населения, проживающего на территории муниципального района/городского округа Липецкой области, зарегистрированного в электронной базе данных.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664700" y="494724"/>
            <a:ext cx="26289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2000" b="1" dirty="0" smtClean="0">
                <a:ln/>
                <a:solidFill>
                  <a:srgbClr val="C00000"/>
                </a:solidFill>
                <a:effectLst/>
                <a:latin typeface="Garamond" panose="02020404030301010803" pitchFamily="18" charset="0"/>
                <a:cs typeface="Times New Roman" panose="02020603050405020304" pitchFamily="18" charset="0"/>
              </a:rPr>
              <a:t>Среднее значение по области </a:t>
            </a:r>
            <a:r>
              <a:rPr lang="ru-RU" sz="2000" b="1" dirty="0" smtClean="0">
                <a:ln/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9,22</a:t>
            </a:r>
            <a:endParaRPr lang="ru-RU" sz="2000" b="1" dirty="0">
              <a:ln/>
              <a:solidFill>
                <a:srgbClr val="C00000"/>
              </a:solidFill>
              <a:effectLst/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8135788" y="5240981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2614673" y="526723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2" name="TextBox 1"/>
          <p:cNvSpPr txBox="1"/>
          <p:nvPr/>
        </p:nvSpPr>
        <p:spPr>
          <a:xfrm>
            <a:off x="10875107" y="5255003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9095746" y="5255677"/>
            <a:ext cx="412124" cy="40035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4" name="TextBox 1"/>
          <p:cNvSpPr txBox="1"/>
          <p:nvPr/>
        </p:nvSpPr>
        <p:spPr>
          <a:xfrm>
            <a:off x="4448574" y="524577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4928475" y="5264232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6" name="TextBox 1"/>
          <p:cNvSpPr txBox="1"/>
          <p:nvPr/>
        </p:nvSpPr>
        <p:spPr>
          <a:xfrm>
            <a:off x="5340599" y="527278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3951043" y="5278344"/>
            <a:ext cx="412124" cy="38068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"/>
          <p:cNvSpPr txBox="1"/>
          <p:nvPr/>
        </p:nvSpPr>
        <p:spPr>
          <a:xfrm>
            <a:off x="10357581" y="5238881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10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9945457" y="5255001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"/>
          <p:cNvSpPr txBox="1"/>
          <p:nvPr/>
        </p:nvSpPr>
        <p:spPr>
          <a:xfrm>
            <a:off x="11310655" y="525995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8547912" y="5255002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16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1"/>
          <p:cNvSpPr txBox="1"/>
          <p:nvPr/>
        </p:nvSpPr>
        <p:spPr>
          <a:xfrm>
            <a:off x="3492626" y="525995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1"/>
          <p:cNvSpPr txBox="1"/>
          <p:nvPr/>
        </p:nvSpPr>
        <p:spPr>
          <a:xfrm>
            <a:off x="7175512" y="526723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1"/>
          <p:cNvSpPr txBox="1"/>
          <p:nvPr/>
        </p:nvSpPr>
        <p:spPr>
          <a:xfrm>
            <a:off x="9507870" y="5264232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1"/>
          <p:cNvSpPr txBox="1"/>
          <p:nvPr/>
        </p:nvSpPr>
        <p:spPr>
          <a:xfrm>
            <a:off x="6247888" y="5264232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3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1"/>
          <p:cNvSpPr txBox="1"/>
          <p:nvPr/>
        </p:nvSpPr>
        <p:spPr>
          <a:xfrm>
            <a:off x="6660012" y="5258957"/>
            <a:ext cx="557966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1"/>
          <p:cNvSpPr txBox="1"/>
          <p:nvPr/>
        </p:nvSpPr>
        <p:spPr>
          <a:xfrm>
            <a:off x="3080502" y="5264232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1"/>
          <p:cNvSpPr txBox="1"/>
          <p:nvPr/>
        </p:nvSpPr>
        <p:spPr>
          <a:xfrm>
            <a:off x="7646646" y="524577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605209" y="4549029"/>
            <a:ext cx="9267108" cy="6273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" name="TextBox 11"/>
          <p:cNvSpPr txBox="1"/>
          <p:nvPr/>
        </p:nvSpPr>
        <p:spPr>
          <a:xfrm>
            <a:off x="11516717" y="4007984"/>
            <a:ext cx="711200" cy="3238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9,22</a:t>
            </a:r>
            <a:endPara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1"/>
          <p:cNvSpPr txBox="1"/>
          <p:nvPr/>
        </p:nvSpPr>
        <p:spPr>
          <a:xfrm>
            <a:off x="5835764" y="5278344"/>
            <a:ext cx="412124" cy="38068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36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Диаграмма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0216469"/>
              </p:ext>
            </p:extLst>
          </p:nvPr>
        </p:nvGraphicFramePr>
        <p:xfrm>
          <a:off x="1313968" y="1275193"/>
          <a:ext cx="10878032" cy="531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44509" y="226536"/>
            <a:ext cx="85471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Критерий № 3. Доля населения, принявшего участие в выполнении нормативов испытаний (тестов) комплекса ГТО, от общей  численности населения в возрасте от 6 лет, проживающего на территории муниципального района/городского округа Липецкой области.</a:t>
            </a:r>
            <a:endParaRPr lang="ru-RU" sz="20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20249" y="494724"/>
            <a:ext cx="26289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2000" b="1" dirty="0" smtClean="0">
                <a:ln/>
                <a:solidFill>
                  <a:srgbClr val="C00000"/>
                </a:solidFill>
                <a:effectLst/>
                <a:latin typeface="Garamond" panose="02020404030301010803" pitchFamily="18" charset="0"/>
                <a:cs typeface="Times New Roman" panose="02020603050405020304" pitchFamily="18" charset="0"/>
              </a:rPr>
              <a:t>Среднее значение по области </a:t>
            </a:r>
            <a:r>
              <a:rPr lang="ru-RU" sz="2000" b="1" dirty="0" smtClean="0">
                <a:ln/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1,18</a:t>
            </a:r>
            <a:endParaRPr lang="ru-RU" sz="2000" b="1" dirty="0">
              <a:ln/>
              <a:solidFill>
                <a:srgbClr val="C00000"/>
              </a:solidFill>
              <a:effectLst/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8611978"/>
              </p:ext>
            </p:extLst>
          </p:nvPr>
        </p:nvGraphicFramePr>
        <p:xfrm>
          <a:off x="13649917" y="1395579"/>
          <a:ext cx="45719" cy="154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2318508" y="4115725"/>
            <a:ext cx="9499868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" name="TextBox 11"/>
          <p:cNvSpPr txBox="1"/>
          <p:nvPr/>
        </p:nvSpPr>
        <p:spPr>
          <a:xfrm>
            <a:off x="11317110" y="3697554"/>
            <a:ext cx="635000" cy="47806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1,18</a:t>
            </a: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2444701" y="491892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0" name="TextBox 1"/>
          <p:cNvSpPr txBox="1"/>
          <p:nvPr/>
        </p:nvSpPr>
        <p:spPr>
          <a:xfrm>
            <a:off x="2895637" y="4928596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3368648" y="4944343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3793794" y="4941311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4290896" y="4928596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"/>
          <p:cNvSpPr txBox="1"/>
          <p:nvPr/>
        </p:nvSpPr>
        <p:spPr>
          <a:xfrm>
            <a:off x="4792138" y="4921536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5" name="TextBox 1"/>
          <p:cNvSpPr txBox="1"/>
          <p:nvPr/>
        </p:nvSpPr>
        <p:spPr>
          <a:xfrm>
            <a:off x="5240794" y="491892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5652918" y="494600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6656318" y="491892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8" name="TextBox 1"/>
          <p:cNvSpPr txBox="1"/>
          <p:nvPr/>
        </p:nvSpPr>
        <p:spPr>
          <a:xfrm>
            <a:off x="7083318" y="491892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7566024" y="491892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"/>
          <p:cNvSpPr txBox="1"/>
          <p:nvPr/>
        </p:nvSpPr>
        <p:spPr>
          <a:xfrm>
            <a:off x="8103414" y="4918927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8466514" y="491892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1"/>
          <p:cNvSpPr txBox="1"/>
          <p:nvPr/>
        </p:nvSpPr>
        <p:spPr>
          <a:xfrm>
            <a:off x="8931807" y="491892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1"/>
          <p:cNvSpPr txBox="1"/>
          <p:nvPr/>
        </p:nvSpPr>
        <p:spPr>
          <a:xfrm>
            <a:off x="9455461" y="491892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4" name="TextBox 1"/>
          <p:cNvSpPr txBox="1"/>
          <p:nvPr/>
        </p:nvSpPr>
        <p:spPr>
          <a:xfrm>
            <a:off x="9933772" y="4902962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1"/>
          <p:cNvSpPr txBox="1"/>
          <p:nvPr/>
        </p:nvSpPr>
        <p:spPr>
          <a:xfrm>
            <a:off x="10405359" y="491186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1"/>
          <p:cNvSpPr txBox="1"/>
          <p:nvPr/>
        </p:nvSpPr>
        <p:spPr>
          <a:xfrm>
            <a:off x="10836002" y="4902963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1"/>
          <p:cNvSpPr txBox="1"/>
          <p:nvPr/>
        </p:nvSpPr>
        <p:spPr>
          <a:xfrm>
            <a:off x="11302148" y="489952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1"/>
          <p:cNvSpPr txBox="1"/>
          <p:nvPr/>
        </p:nvSpPr>
        <p:spPr>
          <a:xfrm>
            <a:off x="5264240" y="7298778"/>
            <a:ext cx="356917" cy="40045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41231" y="4938264"/>
            <a:ext cx="2616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04982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Диаграмма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1915284"/>
              </p:ext>
            </p:extLst>
          </p:nvPr>
        </p:nvGraphicFramePr>
        <p:xfrm>
          <a:off x="1189973" y="1302707"/>
          <a:ext cx="10759856" cy="5377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82699" y="226536"/>
            <a:ext cx="85471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Критерий № 4. Доля населения,  выполнившего нормативы испытаний (тестов) комплекса ГТО на знаки отличия,  от   общей численности населения в возрасте от 6 лет, проживающего на территории муниципального района/городского округа Липецкой области.</a:t>
            </a:r>
            <a:endParaRPr lang="ru-RU" sz="20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64700" y="494724"/>
            <a:ext cx="26289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2000" b="1" dirty="0" smtClean="0">
                <a:ln/>
                <a:solidFill>
                  <a:srgbClr val="C00000"/>
                </a:solidFill>
                <a:effectLst/>
                <a:latin typeface="Garamond" panose="02020404030301010803" pitchFamily="18" charset="0"/>
                <a:cs typeface="Times New Roman" panose="02020603050405020304" pitchFamily="18" charset="0"/>
              </a:rPr>
              <a:t>Среднее значение по области </a:t>
            </a:r>
            <a:r>
              <a:rPr lang="ru-RU" sz="2000" b="1" dirty="0" smtClean="0">
                <a:ln/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0,23</a:t>
            </a:r>
            <a:endParaRPr lang="ru-RU" sz="2000" b="1" dirty="0">
              <a:ln/>
              <a:solidFill>
                <a:srgbClr val="C00000"/>
              </a:solidFill>
              <a:effectLst/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11"/>
          <p:cNvSpPr txBox="1"/>
          <p:nvPr/>
        </p:nvSpPr>
        <p:spPr>
          <a:xfrm>
            <a:off x="11047542" y="3603072"/>
            <a:ext cx="609600" cy="3238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0,23</a:t>
            </a: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195060" y="3886206"/>
            <a:ext cx="9384987" cy="1746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" name="TextBox 1"/>
          <p:cNvSpPr txBox="1"/>
          <p:nvPr/>
        </p:nvSpPr>
        <p:spPr>
          <a:xfrm>
            <a:off x="2253221" y="4985237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2753815" y="498523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3218867" y="4985225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2" name="TextBox 1"/>
          <p:cNvSpPr txBox="1"/>
          <p:nvPr/>
        </p:nvSpPr>
        <p:spPr>
          <a:xfrm>
            <a:off x="3630991" y="4972627"/>
            <a:ext cx="544162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4175153" y="4997483"/>
            <a:ext cx="482599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4" name="TextBox 1"/>
          <p:cNvSpPr txBox="1"/>
          <p:nvPr/>
        </p:nvSpPr>
        <p:spPr>
          <a:xfrm>
            <a:off x="4632877" y="4997483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5045001" y="4997483"/>
            <a:ext cx="511248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5609907" y="4985235"/>
            <a:ext cx="412124" cy="39180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6882326" y="4985235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"/>
          <p:cNvSpPr txBox="1"/>
          <p:nvPr/>
        </p:nvSpPr>
        <p:spPr>
          <a:xfrm>
            <a:off x="8307320" y="4985241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9252576" y="4972627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0" name="TextBox 1"/>
          <p:cNvSpPr txBox="1"/>
          <p:nvPr/>
        </p:nvSpPr>
        <p:spPr>
          <a:xfrm>
            <a:off x="9742778" y="4959689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1" name="TextBox 1"/>
          <p:cNvSpPr txBox="1"/>
          <p:nvPr/>
        </p:nvSpPr>
        <p:spPr>
          <a:xfrm>
            <a:off x="10154902" y="4985251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8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1"/>
          <p:cNvSpPr txBox="1"/>
          <p:nvPr/>
        </p:nvSpPr>
        <p:spPr>
          <a:xfrm>
            <a:off x="10616484" y="4972627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1"/>
          <p:cNvSpPr txBox="1"/>
          <p:nvPr/>
        </p:nvSpPr>
        <p:spPr>
          <a:xfrm>
            <a:off x="11028608" y="4985251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1"/>
          <p:cNvSpPr txBox="1"/>
          <p:nvPr/>
        </p:nvSpPr>
        <p:spPr>
          <a:xfrm>
            <a:off x="7895196" y="4972627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26" name="TextBox 1"/>
          <p:cNvSpPr txBox="1"/>
          <p:nvPr/>
        </p:nvSpPr>
        <p:spPr>
          <a:xfrm>
            <a:off x="6055217" y="4997473"/>
            <a:ext cx="412124" cy="39180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9" name="TextBox 1"/>
          <p:cNvSpPr txBox="1"/>
          <p:nvPr/>
        </p:nvSpPr>
        <p:spPr>
          <a:xfrm>
            <a:off x="6467341" y="4985251"/>
            <a:ext cx="412124" cy="39180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1"/>
          <p:cNvSpPr txBox="1"/>
          <p:nvPr/>
        </p:nvSpPr>
        <p:spPr>
          <a:xfrm>
            <a:off x="7328168" y="4985215"/>
            <a:ext cx="412124" cy="39180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1"/>
          <p:cNvSpPr txBox="1"/>
          <p:nvPr/>
        </p:nvSpPr>
        <p:spPr>
          <a:xfrm>
            <a:off x="8777413" y="4972509"/>
            <a:ext cx="412124" cy="39180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4" name="TextBox 1"/>
          <p:cNvSpPr txBox="1"/>
          <p:nvPr/>
        </p:nvSpPr>
        <p:spPr>
          <a:xfrm>
            <a:off x="2195060" y="4997483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1"/>
          <p:cNvSpPr txBox="1"/>
          <p:nvPr/>
        </p:nvSpPr>
        <p:spPr>
          <a:xfrm>
            <a:off x="5520801" y="4985009"/>
            <a:ext cx="412124" cy="39180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6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Диаграмма 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6146959"/>
              </p:ext>
            </p:extLst>
          </p:nvPr>
        </p:nvGraphicFramePr>
        <p:xfrm>
          <a:off x="776614" y="1118930"/>
          <a:ext cx="11415385" cy="608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19516" y="196810"/>
            <a:ext cx="85471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Критерий № 5. Доля населения, выполнившего нормативы испытаний (тестов) комплекса ГТО  на знаки отличия, от общей численности населения, принявшего участие в выполнении нормативов испытаний (тестов)  комплекса ГТО.</a:t>
            </a:r>
            <a:endParaRPr lang="ru-RU" sz="20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64700" y="380424"/>
            <a:ext cx="26289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2000" b="1" dirty="0" smtClean="0">
                <a:ln/>
                <a:solidFill>
                  <a:srgbClr val="C00000"/>
                </a:solidFill>
                <a:effectLst/>
                <a:latin typeface="Garamond" panose="02020404030301010803" pitchFamily="18" charset="0"/>
                <a:cs typeface="Times New Roman" panose="02020603050405020304" pitchFamily="18" charset="0"/>
              </a:rPr>
              <a:t>Среднее значение по области </a:t>
            </a:r>
            <a:r>
              <a:rPr lang="ru-RU" sz="2000" b="1" dirty="0" smtClean="0">
                <a:ln/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19,76</a:t>
            </a:r>
            <a:endParaRPr lang="ru-RU" sz="2000" b="1" dirty="0">
              <a:ln/>
              <a:solidFill>
                <a:srgbClr val="C00000"/>
              </a:solidFill>
              <a:effectLst/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1021155"/>
              </p:ext>
            </p:extLst>
          </p:nvPr>
        </p:nvGraphicFramePr>
        <p:xfrm>
          <a:off x="2345116" y="6678406"/>
          <a:ext cx="8806646" cy="45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11"/>
          <p:cNvSpPr txBox="1"/>
          <p:nvPr/>
        </p:nvSpPr>
        <p:spPr>
          <a:xfrm>
            <a:off x="11234787" y="3713423"/>
            <a:ext cx="723900" cy="3238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19,76</a:t>
            </a: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2162378" y="4037273"/>
            <a:ext cx="9662192" cy="6242"/>
          </a:xfrm>
          <a:prstGeom prst="line">
            <a:avLst/>
          </a:prstGeom>
          <a:noFill/>
          <a:ln w="25400" cap="flat" cmpd="sng" algn="ctr">
            <a:solidFill>
              <a:srgbClr val="C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8" name="TextBox 1"/>
          <p:cNvSpPr txBox="1"/>
          <p:nvPr/>
        </p:nvSpPr>
        <p:spPr>
          <a:xfrm>
            <a:off x="2139054" y="495805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2618731" y="495805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13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3131997" y="495805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3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3645668" y="4958060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4117188" y="4958060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4" name="TextBox 1"/>
          <p:cNvSpPr txBox="1"/>
          <p:nvPr/>
        </p:nvSpPr>
        <p:spPr>
          <a:xfrm>
            <a:off x="4561727" y="495924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5044557" y="495552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5493066" y="4955527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6935871" y="4955529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"/>
          <p:cNvSpPr txBox="1"/>
          <p:nvPr/>
        </p:nvSpPr>
        <p:spPr>
          <a:xfrm>
            <a:off x="8350075" y="4946437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9269886" y="4955529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15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"/>
          <p:cNvSpPr txBox="1"/>
          <p:nvPr/>
        </p:nvSpPr>
        <p:spPr>
          <a:xfrm>
            <a:off x="9748111" y="496052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7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10208356" y="4955529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11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1"/>
          <p:cNvSpPr txBox="1"/>
          <p:nvPr/>
        </p:nvSpPr>
        <p:spPr>
          <a:xfrm>
            <a:off x="10671998" y="4958060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1"/>
          <p:cNvSpPr txBox="1"/>
          <p:nvPr/>
        </p:nvSpPr>
        <p:spPr>
          <a:xfrm>
            <a:off x="11101587" y="4955529"/>
            <a:ext cx="495149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10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4" name="Диаграмма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599095"/>
              </p:ext>
            </p:extLst>
          </p:nvPr>
        </p:nvGraphicFramePr>
        <p:xfrm>
          <a:off x="11513712" y="-962602"/>
          <a:ext cx="45719" cy="215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7" name="TextBox 1"/>
          <p:cNvSpPr txBox="1"/>
          <p:nvPr/>
        </p:nvSpPr>
        <p:spPr>
          <a:xfrm>
            <a:off x="7830825" y="4955529"/>
            <a:ext cx="412124" cy="39560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8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1"/>
          <p:cNvSpPr txBox="1"/>
          <p:nvPr/>
        </p:nvSpPr>
        <p:spPr>
          <a:xfrm>
            <a:off x="5941439" y="4949722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12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1"/>
          <p:cNvSpPr txBox="1"/>
          <p:nvPr/>
        </p:nvSpPr>
        <p:spPr>
          <a:xfrm>
            <a:off x="6401683" y="4949721"/>
            <a:ext cx="534187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20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1"/>
          <p:cNvSpPr txBox="1"/>
          <p:nvPr/>
        </p:nvSpPr>
        <p:spPr>
          <a:xfrm>
            <a:off x="7382487" y="4949720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17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1"/>
          <p:cNvSpPr txBox="1"/>
          <p:nvPr/>
        </p:nvSpPr>
        <p:spPr>
          <a:xfrm>
            <a:off x="8769781" y="4949719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9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1"/>
          <p:cNvSpPr txBox="1"/>
          <p:nvPr/>
        </p:nvSpPr>
        <p:spPr>
          <a:xfrm>
            <a:off x="6993474" y="4949722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1"/>
          <p:cNvSpPr txBox="1"/>
          <p:nvPr/>
        </p:nvSpPr>
        <p:spPr>
          <a:xfrm>
            <a:off x="5529315" y="496052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16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83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Диаграмма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4543499"/>
              </p:ext>
            </p:extLst>
          </p:nvPr>
        </p:nvGraphicFramePr>
        <p:xfrm>
          <a:off x="1189001" y="1459041"/>
          <a:ext cx="10810057" cy="5278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82699" y="226536"/>
            <a:ext cx="85471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Критерий № 6. Количество ставок штатного расписания центров тестирования (или структурных подразделений организаций), наделенных правом по оценке выполнения нормативов испытаний (тестов) комплекса ГТО для оказания государственной услуги населению.</a:t>
            </a:r>
            <a:endParaRPr lang="ru-RU" sz="20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02897" y="477806"/>
            <a:ext cx="26289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2000" b="1" dirty="0" smtClean="0">
                <a:ln/>
                <a:solidFill>
                  <a:srgbClr val="C00000"/>
                </a:solidFill>
                <a:effectLst/>
                <a:latin typeface="Garamond" panose="02020404030301010803" pitchFamily="18" charset="0"/>
                <a:cs typeface="Times New Roman" panose="02020603050405020304" pitchFamily="18" charset="0"/>
              </a:rPr>
              <a:t>Общее количество ставок – </a:t>
            </a:r>
            <a:r>
              <a:rPr lang="ru-RU" sz="2000" b="1" dirty="0" smtClean="0">
                <a:ln/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61</a:t>
            </a:r>
            <a:endParaRPr lang="ru-RU" sz="2000" b="1" dirty="0" smtClean="0">
              <a:ln/>
              <a:solidFill>
                <a:srgbClr val="C00000"/>
              </a:solidFill>
              <a:effectLst/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2266835" y="5088828"/>
            <a:ext cx="647521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2732581" y="5091345"/>
            <a:ext cx="608883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3174593" y="5098581"/>
            <a:ext cx="524457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3662331" y="5088827"/>
            <a:ext cx="627488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4126978" y="5088829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4574637" y="5084032"/>
            <a:ext cx="456215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5070429" y="5094611"/>
            <a:ext cx="485820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13" name="TextBox 1"/>
          <p:cNvSpPr txBox="1"/>
          <p:nvPr/>
        </p:nvSpPr>
        <p:spPr>
          <a:xfrm>
            <a:off x="5555018" y="5088827"/>
            <a:ext cx="669702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"/>
          <p:cNvSpPr txBox="1"/>
          <p:nvPr/>
        </p:nvSpPr>
        <p:spPr>
          <a:xfrm>
            <a:off x="6110439" y="5058273"/>
            <a:ext cx="47106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5" name="TextBox 1"/>
          <p:cNvSpPr txBox="1"/>
          <p:nvPr/>
        </p:nvSpPr>
        <p:spPr>
          <a:xfrm>
            <a:off x="6468769" y="5088828"/>
            <a:ext cx="708340" cy="4369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6919533" y="5088827"/>
            <a:ext cx="669701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7349081" y="5067504"/>
            <a:ext cx="515154" cy="39178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"/>
          <p:cNvSpPr txBox="1"/>
          <p:nvPr/>
        </p:nvSpPr>
        <p:spPr>
          <a:xfrm>
            <a:off x="7918849" y="5050947"/>
            <a:ext cx="502276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19" name="TextBox 1"/>
          <p:cNvSpPr txBox="1"/>
          <p:nvPr/>
        </p:nvSpPr>
        <p:spPr>
          <a:xfrm>
            <a:off x="8269433" y="5067504"/>
            <a:ext cx="377544" cy="42287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"/>
          <p:cNvSpPr txBox="1"/>
          <p:nvPr/>
        </p:nvSpPr>
        <p:spPr>
          <a:xfrm>
            <a:off x="8748534" y="5101254"/>
            <a:ext cx="668850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9316344" y="5048705"/>
            <a:ext cx="513455" cy="38478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22" name="TextBox 1"/>
          <p:cNvSpPr txBox="1"/>
          <p:nvPr/>
        </p:nvSpPr>
        <p:spPr>
          <a:xfrm>
            <a:off x="9684719" y="5088178"/>
            <a:ext cx="668852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1"/>
          <p:cNvSpPr txBox="1"/>
          <p:nvPr/>
        </p:nvSpPr>
        <p:spPr>
          <a:xfrm>
            <a:off x="10145726" y="5088178"/>
            <a:ext cx="745901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1"/>
          <p:cNvSpPr txBox="1"/>
          <p:nvPr/>
        </p:nvSpPr>
        <p:spPr>
          <a:xfrm>
            <a:off x="10624593" y="5067497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5" name="TextBox 1"/>
          <p:cNvSpPr txBox="1"/>
          <p:nvPr/>
        </p:nvSpPr>
        <p:spPr>
          <a:xfrm>
            <a:off x="11104016" y="5063358"/>
            <a:ext cx="412124" cy="38162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11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Диаграмма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1194398"/>
              </p:ext>
            </p:extLst>
          </p:nvPr>
        </p:nvGraphicFramePr>
        <p:xfrm>
          <a:off x="1141068" y="1052186"/>
          <a:ext cx="10713973" cy="55866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44599" y="226535"/>
            <a:ext cx="84963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Критерий № 7. Количество опубликованных материалов по вопросам внедрения комплекса ГТО в региональных средствах массовой информации за оцениваемый период.</a:t>
            </a:r>
            <a:endParaRPr lang="ru-RU" sz="20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563100" y="244670"/>
            <a:ext cx="2628900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2000" b="1" dirty="0" smtClean="0">
                <a:ln/>
                <a:solidFill>
                  <a:srgbClr val="C00000"/>
                </a:solidFill>
                <a:effectLst/>
                <a:latin typeface="Garamond" panose="02020404030301010803" pitchFamily="18" charset="0"/>
                <a:cs typeface="Times New Roman" panose="02020603050405020304" pitchFamily="18" charset="0"/>
              </a:rPr>
              <a:t>Всего по области </a:t>
            </a:r>
            <a:r>
              <a:rPr lang="ru-RU" sz="2000" b="1" dirty="0" smtClean="0">
                <a:ln/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1006</a:t>
            </a:r>
            <a:r>
              <a:rPr lang="ru-RU" sz="2000" b="1" dirty="0" smtClean="0">
                <a:ln/>
                <a:solidFill>
                  <a:srgbClr val="C00000"/>
                </a:solidFill>
                <a:effectLst/>
                <a:latin typeface="Garamond" panose="02020404030301010803" pitchFamily="18" charset="0"/>
                <a:cs typeface="Times New Roman" panose="02020603050405020304" pitchFamily="18" charset="0"/>
              </a:rPr>
              <a:t> публикаций в СМИ</a:t>
            </a:r>
            <a:endParaRPr lang="ru-RU" sz="2000" b="1" dirty="0">
              <a:ln/>
              <a:solidFill>
                <a:srgbClr val="C00000"/>
              </a:solidFill>
              <a:effectLst/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2200242" y="4973955"/>
            <a:ext cx="550215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6" name="TextBox 1"/>
          <p:cNvSpPr txBox="1"/>
          <p:nvPr/>
        </p:nvSpPr>
        <p:spPr>
          <a:xfrm>
            <a:off x="2680594" y="4965117"/>
            <a:ext cx="532686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3000779" y="4961084"/>
            <a:ext cx="604679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16,5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3605458" y="4949344"/>
            <a:ext cx="574542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4066770" y="4949343"/>
            <a:ext cx="552542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4485459" y="4966669"/>
            <a:ext cx="487967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4977594" y="4949344"/>
            <a:ext cx="515155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5412113" y="4975517"/>
            <a:ext cx="477385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"/>
          <p:cNvSpPr txBox="1"/>
          <p:nvPr/>
        </p:nvSpPr>
        <p:spPr>
          <a:xfrm>
            <a:off x="5971249" y="4962232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5" name="TextBox 1"/>
          <p:cNvSpPr txBox="1"/>
          <p:nvPr/>
        </p:nvSpPr>
        <p:spPr>
          <a:xfrm>
            <a:off x="6322691" y="4962232"/>
            <a:ext cx="618186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13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6763553" y="4973004"/>
            <a:ext cx="668271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7267440" y="4969742"/>
            <a:ext cx="52803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"/>
          <p:cNvSpPr txBox="1"/>
          <p:nvPr/>
        </p:nvSpPr>
        <p:spPr>
          <a:xfrm>
            <a:off x="7715875" y="495435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8127999" y="4954353"/>
            <a:ext cx="503323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7,5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"/>
          <p:cNvSpPr txBox="1"/>
          <p:nvPr/>
        </p:nvSpPr>
        <p:spPr>
          <a:xfrm>
            <a:off x="8631322" y="4966086"/>
            <a:ext cx="394235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9138964" y="4949341"/>
            <a:ext cx="520548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1"/>
          <p:cNvSpPr txBox="1"/>
          <p:nvPr/>
        </p:nvSpPr>
        <p:spPr>
          <a:xfrm>
            <a:off x="9585933" y="4961075"/>
            <a:ext cx="419817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1"/>
          <p:cNvSpPr txBox="1"/>
          <p:nvPr/>
        </p:nvSpPr>
        <p:spPr>
          <a:xfrm>
            <a:off x="10103576" y="4969742"/>
            <a:ext cx="71209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1"/>
          <p:cNvSpPr txBox="1"/>
          <p:nvPr/>
        </p:nvSpPr>
        <p:spPr>
          <a:xfrm>
            <a:off x="10562106" y="4969742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5" name="TextBox 1"/>
          <p:cNvSpPr txBox="1"/>
          <p:nvPr/>
        </p:nvSpPr>
        <p:spPr>
          <a:xfrm>
            <a:off x="10974230" y="4961075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1"/>
          <p:cNvSpPr txBox="1"/>
          <p:nvPr/>
        </p:nvSpPr>
        <p:spPr>
          <a:xfrm>
            <a:off x="8645793" y="4965116"/>
            <a:ext cx="520548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91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79650" y="683735"/>
            <a:ext cx="85471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0"/>
                <a:solidFill>
                  <a:schemeClr val="accent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Итоговый рейтинг за 2 квартал 2021 г</a:t>
            </a:r>
            <a:r>
              <a:rPr lang="ru-RU" sz="2800" b="1" dirty="0" smtClean="0">
                <a:ln w="0"/>
                <a:solidFill>
                  <a:schemeClr val="accent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ода</a:t>
            </a:r>
            <a:endParaRPr lang="ru-RU" sz="2800" b="1" dirty="0">
              <a:ln w="0"/>
              <a:solidFill>
                <a:schemeClr val="accent1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  <a:reflection blurRad="6350" stA="60000" endA="900" endPos="58000" dir="5400000" sy="-100000" algn="bl" rotWithShape="0"/>
              </a:effectLst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2715613"/>
              </p:ext>
            </p:extLst>
          </p:nvPr>
        </p:nvGraphicFramePr>
        <p:xfrm>
          <a:off x="827621" y="1268510"/>
          <a:ext cx="10800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3729607"/>
              </p:ext>
            </p:extLst>
          </p:nvPr>
        </p:nvGraphicFramePr>
        <p:xfrm>
          <a:off x="839244" y="1080619"/>
          <a:ext cx="11223319" cy="5589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1090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1324</TotalTime>
  <Words>465</Words>
  <Application>Microsoft Office PowerPoint</Application>
  <PresentationFormat>Произвольный</PresentationFormat>
  <Paragraphs>160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Параллакс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Гаршина</cp:lastModifiedBy>
  <cp:revision>132</cp:revision>
  <dcterms:created xsi:type="dcterms:W3CDTF">2019-11-19T10:46:14Z</dcterms:created>
  <dcterms:modified xsi:type="dcterms:W3CDTF">2021-08-09T12:31:37Z</dcterms:modified>
</cp:coreProperties>
</file>