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&#1044;&#1077;&#1103;&#1090;&#1077;&#1083;&#1100;&#1085;&#1086;&#1089;&#1090;&#1100;%20&#1062;&#1077;&#1085;&#1090;&#1088;&#1072;\&#1054;&#1090;&#1076;&#1077;&#1083;%20&#1042;&#1060;&#1057;&#1050;%20&#1043;&#1058;&#1054;\&#1056;&#1045;&#1049;&#1058;&#1048;&#1053;&#1043;\&#1056;&#1077;&#1081;&#1090;&#1080;&#1085;&#1075;%202020\&#1056;&#1077;&#1081;&#1090;&#1080;&#1085;&#1075;%202%20&#1082;&#1074;&#1072;&#1088;&#1090;&#1072;&#1083;%202020\&#1056;&#1045;&#1049;&#1058;&#1048;&#1053;&#1043;%202%20&#1050;&#1042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88;&#1072;&#1073;&#1086;&#1090;&#1072;\&#1088;&#1077;&#1081;&#1090;&#1080;&#1085;&#1075;\&#1056;&#1045;&#1049;&#1058;&#1048;&#1053;&#1043;%201%20&#1050;&#1042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&#1044;&#1077;&#1103;&#1090;&#1077;&#1083;&#1100;&#1085;&#1086;&#1089;&#1090;&#1100;%20&#1062;&#1077;&#1085;&#1090;&#1088;&#1072;\&#1054;&#1090;&#1076;&#1077;&#1083;%20&#1042;&#1060;&#1057;&#1050;%20&#1043;&#1058;&#1054;\&#1056;&#1045;&#1049;&#1058;&#1048;&#1053;&#1043;\&#1056;&#1077;&#1081;&#1090;&#1080;&#1085;&#1075;%202020\&#1056;&#1077;&#1081;&#1090;&#1080;&#1085;&#1075;%202%20&#1082;&#1074;&#1072;&#1088;&#1090;&#1072;&#1083;%202020\&#1056;&#1045;&#1049;&#1058;&#1048;&#1053;&#1043;%202%20&#1050;&#1042;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88;&#1072;&#1073;&#1086;&#1090;&#1072;\&#1088;&#1077;&#1081;&#1090;&#1080;&#1085;&#1075;\&#1056;&#1045;&#1049;&#1058;&#1048;&#1053;&#1043;%201%20&#1050;&#1042;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88;&#1072;&#1073;&#1086;&#1090;&#1072;\&#1088;&#1077;&#1081;&#1090;&#1080;&#1085;&#1075;\&#1056;&#1045;&#1049;&#1058;&#1048;&#1053;&#1043;%201%20&#1050;&#1042;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&#1044;&#1077;&#1103;&#1090;&#1077;&#1083;&#1100;&#1085;&#1086;&#1089;&#1090;&#1100;%20&#1062;&#1077;&#1085;&#1090;&#1088;&#1072;\&#1054;&#1090;&#1076;&#1077;&#1083;%20&#1042;&#1060;&#1057;&#1050;%20&#1043;&#1058;&#1054;\&#1056;&#1045;&#1049;&#1058;&#1048;&#1053;&#1043;\&#1056;&#1077;&#1081;&#1090;&#1080;&#1085;&#1075;%202020\&#1056;&#1077;&#1081;&#1090;&#1080;&#1085;&#1075;%202%20&#1082;&#1074;&#1072;&#1088;&#1090;&#1072;&#1083;%202020\&#1056;&#1045;&#1049;&#1058;&#1048;&#1053;&#1043;%202%20&#1050;&#1042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&#1044;&#1077;&#1103;&#1090;&#1077;&#1083;&#1100;&#1085;&#1086;&#1089;&#1090;&#1100;%20&#1062;&#1077;&#1085;&#1090;&#1088;&#1072;\&#1054;&#1090;&#1076;&#1077;&#1083;%20&#1042;&#1060;&#1057;&#1050;%20&#1043;&#1058;&#1054;\&#1056;&#1045;&#1049;&#1058;&#1048;&#1053;&#1043;\&#1056;&#1077;&#1081;&#1090;&#1080;&#1085;&#1075;%202020\&#1056;&#1077;&#1081;&#1090;&#1080;&#1085;&#1075;%202%20&#1082;&#1074;&#1072;&#1088;&#1090;&#1072;&#1083;%202020\&#1056;&#1045;&#1049;&#1058;&#1048;&#1053;&#1043;%202%20&#1050;&#1042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&#1044;&#1077;&#1103;&#1090;&#1077;&#1083;&#1100;&#1085;&#1086;&#1089;&#1090;&#1100;%20&#1062;&#1077;&#1085;&#1090;&#1088;&#1072;\&#1054;&#1090;&#1076;&#1077;&#1083;%20&#1042;&#1060;&#1057;&#1050;%20&#1043;&#1058;&#1054;\&#1056;&#1045;&#1049;&#1058;&#1048;&#1053;&#1043;\&#1056;&#1077;&#1081;&#1090;&#1080;&#1085;&#1075;%202020\&#1056;&#1077;&#1081;&#1090;&#1080;&#1085;&#1075;%202%20&#1082;&#1074;&#1072;&#1088;&#1090;&#1072;&#1083;%202020\&#1056;&#1045;&#1049;&#1058;&#1048;&#1053;&#1043;%202%20&#1050;&#1042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88;&#1072;&#1073;&#1086;&#1090;&#1072;\&#1088;&#1077;&#1081;&#1090;&#1080;&#1085;&#1075;\&#1056;&#1045;&#1049;&#1058;&#1048;&#1053;&#1043;%201%20&#1050;&#1042;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server\&#1044;&#1077;&#1103;&#1090;&#1077;&#1083;&#1100;&#1085;&#1086;&#1089;&#1090;&#1100;%20&#1062;&#1077;&#1085;&#1090;&#1088;&#1072;\&#1054;&#1090;&#1076;&#1077;&#1083;%20&#1042;&#1060;&#1057;&#1050;%20&#1043;&#1058;&#1054;\&#1056;&#1045;&#1049;&#1058;&#1048;&#1053;&#1043;\&#1056;&#1077;&#1081;&#1090;&#1080;&#1085;&#1075;%202020\&#1056;&#1077;&#1081;&#1090;&#1080;&#1085;&#1075;%202%20&#1082;&#1074;&#1072;&#1088;&#1090;&#1072;&#1083;%202020\&#1056;&#1045;&#1049;&#1058;&#1048;&#1053;&#1043;%202%20&#1050;&#1042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&#1044;&#1077;&#1103;&#1090;&#1077;&#1083;&#1100;&#1085;&#1086;&#1089;&#1090;&#1100;%20&#1062;&#1077;&#1085;&#1090;&#1088;&#1072;\&#1054;&#1090;&#1076;&#1077;&#1083;%20&#1042;&#1060;&#1057;&#1050;%20&#1043;&#1058;&#1054;\&#1056;&#1045;&#1049;&#1058;&#1048;&#1053;&#1043;\&#1056;&#1077;&#1081;&#1090;&#1080;&#1085;&#1075;%202020\&#1056;&#1077;&#1081;&#1090;&#1080;&#1085;&#1075;%202%20&#1082;&#1074;&#1072;&#1088;&#1090;&#1072;&#1083;%202020\&#1056;&#1045;&#1049;&#1058;&#1048;&#1053;&#1043;%202%20&#1050;&#1042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88;&#1072;&#1073;&#1086;&#1090;&#1072;\&#1088;&#1077;&#1081;&#1090;&#1080;&#1085;&#1075;\&#1056;&#1045;&#1049;&#1058;&#1048;&#1053;&#1043;%201%20&#1050;&#1042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88;&#1072;&#1073;&#1086;&#1090;&#1072;\&#1088;&#1077;&#1081;&#1090;&#1080;&#1085;&#1075;\&#1056;&#1045;&#1049;&#1058;&#1048;&#1053;&#1043;%201%20&#1050;&#1042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&#1044;&#1077;&#1103;&#1090;&#1077;&#1083;&#1100;&#1085;&#1086;&#1089;&#1090;&#1100;%20&#1062;&#1077;&#1085;&#1090;&#1088;&#1072;\&#1054;&#1090;&#1076;&#1077;&#1083;%20&#1042;&#1060;&#1057;&#1050;%20&#1043;&#1058;&#1054;\&#1056;&#1045;&#1049;&#1058;&#1048;&#1053;&#1043;\&#1056;&#1077;&#1081;&#1090;&#1080;&#1085;&#1075;%202020\&#1056;&#1077;&#1081;&#1090;&#1080;&#1085;&#1075;%202%20&#1082;&#1074;&#1072;&#1088;&#1090;&#1072;&#1083;%202020\&#1056;&#1045;&#1049;&#1058;&#1048;&#1053;&#1043;%202%20&#1050;&#104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gradFill>
          <a:gsLst>
            <a:gs pos="0">
              <a:srgbClr val="8488C4">
                <a:alpha val="79000"/>
              </a:srgbClr>
            </a:gs>
            <a:gs pos="45000">
              <a:srgbClr val="D4DEFF"/>
            </a:gs>
            <a:gs pos="83000">
              <a:srgbClr val="D4DEFF"/>
            </a:gs>
            <a:gs pos="100000">
              <a:srgbClr val="96AB94">
                <a:alpha val="33000"/>
              </a:srgb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rgbClr val="8488C4">
                <a:alpha val="79000"/>
              </a:srgbClr>
            </a:gs>
            <a:gs pos="45000">
              <a:srgbClr val="D4DEFF"/>
            </a:gs>
            <a:gs pos="83000">
              <a:srgbClr val="D4DEFF"/>
            </a:gs>
            <a:gs pos="100000">
              <a:srgbClr val="96AB94">
                <a:alpha val="33000"/>
              </a:srgbClr>
            </a:gs>
          </a:gsLst>
          <a:lin ang="5400000" scaled="0"/>
        </a:gradFill>
      </c:spPr>
    </c:backWall>
    <c:plotArea>
      <c:layout>
        <c:manualLayout>
          <c:layoutTarget val="inner"/>
          <c:xMode val="edge"/>
          <c:yMode val="edge"/>
          <c:x val="7.5567324965651592E-2"/>
          <c:y val="4.0161381147830633E-2"/>
          <c:w val="0.92206687085233308"/>
          <c:h val="0.7099360813319644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Лист1!$B$7:$B$26</c:f>
              <c:strCache>
                <c:ptCount val="20"/>
                <c:pt idx="0">
                  <c:v>Воловский район </c:v>
                </c:pt>
                <c:pt idx="1">
                  <c:v>Грязинский район </c:v>
                </c:pt>
                <c:pt idx="2">
                  <c:v>Данковский район </c:v>
                </c:pt>
                <c:pt idx="3">
                  <c:v>Добринский район </c:v>
                </c:pt>
                <c:pt idx="4">
                  <c:v>Добровский район </c:v>
                </c:pt>
                <c:pt idx="5">
                  <c:v>Долгоруковский район </c:v>
                </c:pt>
                <c:pt idx="6">
                  <c:v>Елецкий район </c:v>
                </c:pt>
                <c:pt idx="7">
                  <c:v>Задонский район </c:v>
                </c:pt>
                <c:pt idx="8">
                  <c:v>Измалковский район </c:v>
                </c:pt>
                <c:pt idx="9">
                  <c:v>Краснинский район </c:v>
                </c:pt>
                <c:pt idx="10">
                  <c:v>Лебедянский район 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 </c:v>
                </c:pt>
                <c:pt idx="14">
                  <c:v>Тербунский район </c:v>
                </c:pt>
                <c:pt idx="15">
                  <c:v>Усманский район 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 </c:v>
                </c:pt>
                <c:pt idx="19">
                  <c:v>г. Липецк</c:v>
                </c:pt>
              </c:strCache>
            </c:strRef>
          </c:cat>
          <c:val>
            <c:numRef>
              <c:f>Лист1!$E$7:$E$26</c:f>
              <c:numCache>
                <c:formatCode>0.00</c:formatCode>
                <c:ptCount val="20"/>
                <c:pt idx="0">
                  <c:v>20.543986400339993</c:v>
                </c:pt>
                <c:pt idx="1">
                  <c:v>13.875030669829066</c:v>
                </c:pt>
                <c:pt idx="2">
                  <c:v>21.767383674462241</c:v>
                </c:pt>
                <c:pt idx="3">
                  <c:v>24.153040165105573</c:v>
                </c:pt>
                <c:pt idx="4">
                  <c:v>20.933926302414232</c:v>
                </c:pt>
                <c:pt idx="5">
                  <c:v>13.69594123978978</c:v>
                </c:pt>
                <c:pt idx="6">
                  <c:v>13.777135659776246</c:v>
                </c:pt>
                <c:pt idx="7">
                  <c:v>14.822353811991118</c:v>
                </c:pt>
                <c:pt idx="8">
                  <c:v>18.799044694643467</c:v>
                </c:pt>
                <c:pt idx="9">
                  <c:v>15.827849902187443</c:v>
                </c:pt>
                <c:pt idx="10">
                  <c:v>16.72907119704929</c:v>
                </c:pt>
                <c:pt idx="11">
                  <c:v>12.311378796710057</c:v>
                </c:pt>
                <c:pt idx="12">
                  <c:v>19.23538665341944</c:v>
                </c:pt>
                <c:pt idx="13">
                  <c:v>20.485490727619986</c:v>
                </c:pt>
                <c:pt idx="14">
                  <c:v>17.914503372313067</c:v>
                </c:pt>
                <c:pt idx="15">
                  <c:v>26.072876230510218</c:v>
                </c:pt>
                <c:pt idx="16">
                  <c:v>16.933207902163687</c:v>
                </c:pt>
                <c:pt idx="17">
                  <c:v>15.688230265032773</c:v>
                </c:pt>
                <c:pt idx="18">
                  <c:v>11.508848599787674</c:v>
                </c:pt>
                <c:pt idx="19">
                  <c:v>4.0293395440988942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43219488"/>
        <c:axId val="243219880"/>
        <c:axId val="0"/>
      </c:bar3DChart>
      <c:catAx>
        <c:axId val="243219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43219880"/>
        <c:crosses val="autoZero"/>
        <c:auto val="1"/>
        <c:lblAlgn val="ctr"/>
        <c:lblOffset val="100"/>
        <c:noMultiLvlLbl val="0"/>
      </c:catAx>
      <c:valAx>
        <c:axId val="243219880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432194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gradFill>
          <a:gsLst>
            <a:gs pos="0">
              <a:srgbClr val="8488C4">
                <a:alpha val="65000"/>
              </a:srgbClr>
            </a:gs>
            <a:gs pos="22000">
              <a:srgbClr val="D4DEFF"/>
            </a:gs>
            <a:gs pos="83000">
              <a:srgbClr val="D4DEFF"/>
            </a:gs>
            <a:gs pos="100000">
              <a:srgbClr val="96AB94">
                <a:alpha val="33000"/>
              </a:srgb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rgbClr val="8488C4">
                <a:alpha val="65000"/>
              </a:srgbClr>
            </a:gs>
            <a:gs pos="22000">
              <a:srgbClr val="D4DEFF"/>
            </a:gs>
            <a:gs pos="83000">
              <a:srgbClr val="D4DEFF"/>
            </a:gs>
            <a:gs pos="100000">
              <a:srgbClr val="96AB94">
                <a:alpha val="33000"/>
              </a:srgbClr>
            </a:gs>
          </a:gsLst>
          <a:lin ang="5400000" scaled="0"/>
        </a:gradFill>
      </c:spPr>
    </c:backWall>
    <c:plotArea>
      <c:layout/>
      <c:bar3D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43914752"/>
        <c:axId val="243915144"/>
        <c:axId val="0"/>
      </c:bar3DChart>
      <c:catAx>
        <c:axId val="2439147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43915144"/>
        <c:crosses val="autoZero"/>
        <c:auto val="1"/>
        <c:lblAlgn val="ctr"/>
        <c:lblOffset val="100"/>
        <c:noMultiLvlLbl val="0"/>
      </c:catAx>
      <c:valAx>
        <c:axId val="2439151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439147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gradFill>
          <a:gsLst>
            <a:gs pos="0">
              <a:srgbClr val="8488C4">
                <a:alpha val="57000"/>
              </a:srgbClr>
            </a:gs>
            <a:gs pos="43000">
              <a:srgbClr val="D4DEFF"/>
            </a:gs>
            <a:gs pos="83000">
              <a:srgbClr val="D4DEFF"/>
            </a:gs>
            <a:gs pos="100000">
              <a:srgbClr val="96AB94">
                <a:alpha val="40000"/>
              </a:srgb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rgbClr val="8488C4">
                <a:alpha val="57000"/>
              </a:srgbClr>
            </a:gs>
            <a:gs pos="43000">
              <a:srgbClr val="D4DEFF"/>
            </a:gs>
            <a:gs pos="83000">
              <a:srgbClr val="D4DEFF"/>
            </a:gs>
            <a:gs pos="100000">
              <a:srgbClr val="96AB94">
                <a:alpha val="40000"/>
              </a:srgbClr>
            </a:gs>
          </a:gsLst>
          <a:lin ang="5400000" scaled="0"/>
        </a:gra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Лист7!$B$7:$B$26</c:f>
              <c:strCache>
                <c:ptCount val="20"/>
                <c:pt idx="0">
                  <c:v>Воловский район </c:v>
                </c:pt>
                <c:pt idx="1">
                  <c:v>Грязинский район </c:v>
                </c:pt>
                <c:pt idx="2">
                  <c:v>Данковский район </c:v>
                </c:pt>
                <c:pt idx="3">
                  <c:v>Добринский район </c:v>
                </c:pt>
                <c:pt idx="4">
                  <c:v>Добровский район </c:v>
                </c:pt>
                <c:pt idx="5">
                  <c:v>Долгоруковский район </c:v>
                </c:pt>
                <c:pt idx="6">
                  <c:v>Елецкий район </c:v>
                </c:pt>
                <c:pt idx="7">
                  <c:v>Задонский район </c:v>
                </c:pt>
                <c:pt idx="8">
                  <c:v>Измалковский район </c:v>
                </c:pt>
                <c:pt idx="9">
                  <c:v>Краснинский район </c:v>
                </c:pt>
                <c:pt idx="10">
                  <c:v>Лебедянский район 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 </c:v>
                </c:pt>
                <c:pt idx="14">
                  <c:v>Тербунский район </c:v>
                </c:pt>
                <c:pt idx="15">
                  <c:v>Усманский район 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 </c:v>
                </c:pt>
                <c:pt idx="19">
                  <c:v>г. Липецк</c:v>
                </c:pt>
              </c:strCache>
            </c:strRef>
          </c:cat>
          <c:val>
            <c:numRef>
              <c:f>Лист7!$K$7:$K$26</c:f>
              <c:numCache>
                <c:formatCode>0</c:formatCode>
                <c:ptCount val="20"/>
                <c:pt idx="0">
                  <c:v>21</c:v>
                </c:pt>
                <c:pt idx="1">
                  <c:v>5</c:v>
                </c:pt>
                <c:pt idx="2">
                  <c:v>7</c:v>
                </c:pt>
                <c:pt idx="3">
                  <c:v>12</c:v>
                </c:pt>
                <c:pt idx="4">
                  <c:v>8</c:v>
                </c:pt>
                <c:pt idx="5">
                  <c:v>7</c:v>
                </c:pt>
                <c:pt idx="6">
                  <c:v>33</c:v>
                </c:pt>
                <c:pt idx="7">
                  <c:v>4</c:v>
                </c:pt>
                <c:pt idx="8">
                  <c:v>30</c:v>
                </c:pt>
                <c:pt idx="9">
                  <c:v>6</c:v>
                </c:pt>
                <c:pt idx="10">
                  <c:v>3</c:v>
                </c:pt>
                <c:pt idx="11">
                  <c:v>38</c:v>
                </c:pt>
                <c:pt idx="12">
                  <c:v>26</c:v>
                </c:pt>
                <c:pt idx="13">
                  <c:v>13</c:v>
                </c:pt>
                <c:pt idx="14">
                  <c:v>7</c:v>
                </c:pt>
                <c:pt idx="15">
                  <c:v>15</c:v>
                </c:pt>
                <c:pt idx="16">
                  <c:v>34</c:v>
                </c:pt>
                <c:pt idx="17">
                  <c:v>11</c:v>
                </c:pt>
                <c:pt idx="18">
                  <c:v>68</c:v>
                </c:pt>
                <c:pt idx="19">
                  <c:v>518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43916320"/>
        <c:axId val="243916712"/>
        <c:axId val="0"/>
      </c:bar3DChart>
      <c:catAx>
        <c:axId val="243916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43916712"/>
        <c:crosses val="autoZero"/>
        <c:auto val="1"/>
        <c:lblAlgn val="ctr"/>
        <c:lblOffset val="100"/>
        <c:noMultiLvlLbl val="0"/>
      </c:catAx>
      <c:valAx>
        <c:axId val="243916712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2439163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gradFill>
          <a:gsLst>
            <a:gs pos="0">
              <a:srgbClr val="8488C4">
                <a:alpha val="57000"/>
              </a:srgbClr>
            </a:gs>
            <a:gs pos="43000">
              <a:srgbClr val="D4DEFF"/>
            </a:gs>
            <a:gs pos="83000">
              <a:srgbClr val="D4DEFF"/>
            </a:gs>
            <a:gs pos="100000">
              <a:srgbClr val="96AB94">
                <a:alpha val="40000"/>
              </a:srgb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rgbClr val="8488C4">
                <a:alpha val="57000"/>
              </a:srgbClr>
            </a:gs>
            <a:gs pos="43000">
              <a:srgbClr val="D4DEFF"/>
            </a:gs>
            <a:gs pos="83000">
              <a:srgbClr val="D4DEFF"/>
            </a:gs>
            <a:gs pos="100000">
              <a:srgbClr val="96AB94">
                <a:alpha val="40000"/>
              </a:srgbClr>
            </a:gs>
          </a:gsLst>
          <a:lin ang="5400000" scaled="0"/>
        </a:gradFill>
      </c:spPr>
    </c:backWall>
    <c:plotArea>
      <c:layout>
        <c:manualLayout>
          <c:layoutTarget val="inner"/>
          <c:xMode val="edge"/>
          <c:yMode val="edge"/>
          <c:x val="7.5911944444444449E-2"/>
          <c:y val="3.5892145593869731E-2"/>
          <c:w val="0.90997694444444444"/>
          <c:h val="0.6634318007662835"/>
        </c:manualLayout>
      </c:layout>
      <c:bar3D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63381256"/>
        <c:axId val="263381648"/>
        <c:axId val="0"/>
      </c:bar3DChart>
      <c:catAx>
        <c:axId val="263381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63381648"/>
        <c:crosses val="autoZero"/>
        <c:auto val="1"/>
        <c:lblAlgn val="ctr"/>
        <c:lblOffset val="100"/>
        <c:noMultiLvlLbl val="0"/>
      </c:catAx>
      <c:valAx>
        <c:axId val="263381648"/>
        <c:scaling>
          <c:orientation val="minMax"/>
        </c:scaling>
        <c:delete val="0"/>
        <c:axPos val="l"/>
        <c:numFmt formatCode="0" sourceLinked="1"/>
        <c:majorTickMark val="out"/>
        <c:minorTickMark val="none"/>
        <c:tickLblPos val="nextTo"/>
        <c:crossAx val="2633812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25"/>
      <c:rotY val="5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252694166415757"/>
          <c:y val="5.0154538291497158E-2"/>
          <c:w val="0.87137976235010184"/>
          <c:h val="0.63776091608334873"/>
        </c:manualLayout>
      </c:layout>
      <c:bar3D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63382824"/>
        <c:axId val="263383216"/>
        <c:axId val="0"/>
      </c:bar3DChart>
      <c:catAx>
        <c:axId val="263382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63383216"/>
        <c:crosses val="autoZero"/>
        <c:auto val="1"/>
        <c:lblAlgn val="ctr"/>
        <c:lblOffset val="100"/>
        <c:noMultiLvlLbl val="0"/>
      </c:catAx>
      <c:valAx>
        <c:axId val="2633832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63382824"/>
        <c:crosses val="autoZero"/>
        <c:crossBetween val="between"/>
      </c:valAx>
    </c:plotArea>
    <c:plotVisOnly val="1"/>
    <c:dispBlanksAs val="gap"/>
    <c:showDLblsOverMax val="0"/>
  </c:chart>
  <c:spPr>
    <a:noFill/>
  </c:spPr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25"/>
      <c:rotY val="50"/>
      <c:rAngAx val="1"/>
    </c:view3D>
    <c:floor>
      <c:thickness val="0"/>
    </c:floor>
    <c:sideWall>
      <c:thickness val="0"/>
      <c:spPr>
        <a:gradFill flip="none" rotWithShape="1">
          <a:gsLst>
            <a:gs pos="0">
              <a:schemeClr val="bg2">
                <a:lumMod val="75000"/>
              </a:schemeClr>
            </a:gs>
            <a:gs pos="38000">
              <a:schemeClr val="accent3">
                <a:lumMod val="40000"/>
                <a:lumOff val="60000"/>
              </a:schemeClr>
            </a:gs>
            <a:gs pos="64999">
              <a:schemeClr val="accent4">
                <a:lumMod val="40000"/>
                <a:lumOff val="60000"/>
              </a:schemeClr>
            </a:gs>
            <a:gs pos="89999">
              <a:schemeClr val="accent6">
                <a:lumMod val="60000"/>
                <a:lumOff val="40000"/>
              </a:schemeClr>
            </a:gs>
            <a:gs pos="100000">
              <a:srgbClr val="FF8200"/>
            </a:gs>
          </a:gsLst>
          <a:lin ang="5400000" scaled="1"/>
          <a:tileRect/>
        </a:gradFill>
      </c:spPr>
    </c:sideWall>
    <c:backWall>
      <c:thickness val="0"/>
      <c:spPr>
        <a:gradFill flip="none" rotWithShape="1">
          <a:gsLst>
            <a:gs pos="0">
              <a:schemeClr val="bg2">
                <a:lumMod val="75000"/>
              </a:schemeClr>
            </a:gs>
            <a:gs pos="38000">
              <a:schemeClr val="accent3">
                <a:lumMod val="40000"/>
                <a:lumOff val="60000"/>
              </a:schemeClr>
            </a:gs>
            <a:gs pos="64999">
              <a:schemeClr val="accent4">
                <a:lumMod val="40000"/>
                <a:lumOff val="60000"/>
              </a:schemeClr>
            </a:gs>
            <a:gs pos="89999">
              <a:schemeClr val="accent6">
                <a:lumMod val="60000"/>
                <a:lumOff val="40000"/>
              </a:schemeClr>
            </a:gs>
            <a:gs pos="100000">
              <a:srgbClr val="FF8200"/>
            </a:gs>
          </a:gsLst>
          <a:lin ang="5400000" scaled="1"/>
          <a:tileRect/>
        </a:gradFill>
      </c:spPr>
    </c:backWall>
    <c:plotArea>
      <c:layout>
        <c:manualLayout>
          <c:layoutTarget val="inner"/>
          <c:xMode val="edge"/>
          <c:yMode val="edge"/>
          <c:x val="0.1252694166415757"/>
          <c:y val="5.0154538291497158E-2"/>
          <c:w val="0.87137976235010184"/>
          <c:h val="0.63776091608334873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'лист 8'!$A$2:$A$21</c:f>
              <c:strCache>
                <c:ptCount val="20"/>
                <c:pt idx="0">
                  <c:v>Усманский район </c:v>
                </c:pt>
                <c:pt idx="1">
                  <c:v>Добровский район </c:v>
                </c:pt>
                <c:pt idx="2">
                  <c:v>Чаплыгинский район</c:v>
                </c:pt>
                <c:pt idx="3">
                  <c:v>Липецкий район</c:v>
                </c:pt>
                <c:pt idx="4">
                  <c:v>г.Елец </c:v>
                </c:pt>
                <c:pt idx="5">
                  <c:v>Долгоруковский район </c:v>
                </c:pt>
                <c:pt idx="6">
                  <c:v>Данковский район </c:v>
                </c:pt>
                <c:pt idx="7">
                  <c:v>Воловский район </c:v>
                </c:pt>
                <c:pt idx="8">
                  <c:v>Становлянский район </c:v>
                </c:pt>
                <c:pt idx="9">
                  <c:v>Елецкий район </c:v>
                </c:pt>
                <c:pt idx="10">
                  <c:v>Хлевенский район</c:v>
                </c:pt>
                <c:pt idx="11">
                  <c:v>г. Липецк</c:v>
                </c:pt>
                <c:pt idx="12">
                  <c:v>Добринский район </c:v>
                </c:pt>
                <c:pt idx="13">
                  <c:v>Грязинский район </c:v>
                </c:pt>
                <c:pt idx="14">
                  <c:v>Измалковский район </c:v>
                </c:pt>
                <c:pt idx="15">
                  <c:v>Лев-Толстовский район</c:v>
                </c:pt>
                <c:pt idx="16">
                  <c:v>Краснинский район </c:v>
                </c:pt>
                <c:pt idx="17">
                  <c:v>Лебедянский район </c:v>
                </c:pt>
                <c:pt idx="18">
                  <c:v>Задонский район </c:v>
                </c:pt>
                <c:pt idx="19">
                  <c:v>Тербунский район </c:v>
                </c:pt>
              </c:strCache>
            </c:strRef>
          </c:cat>
          <c:val>
            <c:numRef>
              <c:f>'лист 8'!$B$2:$B$21</c:f>
              <c:numCache>
                <c:formatCode>0.0</c:formatCode>
                <c:ptCount val="20"/>
                <c:pt idx="0">
                  <c:v>108</c:v>
                </c:pt>
                <c:pt idx="1">
                  <c:v>91</c:v>
                </c:pt>
                <c:pt idx="2">
                  <c:v>85</c:v>
                </c:pt>
                <c:pt idx="3">
                  <c:v>85</c:v>
                </c:pt>
                <c:pt idx="4">
                  <c:v>83</c:v>
                </c:pt>
                <c:pt idx="5">
                  <c:v>80.5</c:v>
                </c:pt>
                <c:pt idx="6">
                  <c:v>73.5</c:v>
                </c:pt>
                <c:pt idx="7">
                  <c:v>73</c:v>
                </c:pt>
                <c:pt idx="8">
                  <c:v>72</c:v>
                </c:pt>
                <c:pt idx="9">
                  <c:v>66</c:v>
                </c:pt>
                <c:pt idx="10">
                  <c:v>66</c:v>
                </c:pt>
                <c:pt idx="11">
                  <c:v>64</c:v>
                </c:pt>
                <c:pt idx="12">
                  <c:v>61</c:v>
                </c:pt>
                <c:pt idx="13">
                  <c:v>61</c:v>
                </c:pt>
                <c:pt idx="14">
                  <c:v>59.5</c:v>
                </c:pt>
                <c:pt idx="15" formatCode="0.00">
                  <c:v>57.5</c:v>
                </c:pt>
                <c:pt idx="16">
                  <c:v>54</c:v>
                </c:pt>
                <c:pt idx="17">
                  <c:v>37</c:v>
                </c:pt>
                <c:pt idx="18">
                  <c:v>34</c:v>
                </c:pt>
                <c:pt idx="19">
                  <c:v>31</c:v>
                </c:pt>
              </c:numCache>
            </c:numRef>
          </c:val>
        </c:ser>
        <c:ser>
          <c:idx val="1"/>
          <c:order val="1"/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'лист 8'!$A$2:$A$21</c:f>
              <c:strCache>
                <c:ptCount val="20"/>
                <c:pt idx="0">
                  <c:v>Усманский район </c:v>
                </c:pt>
                <c:pt idx="1">
                  <c:v>Добровский район </c:v>
                </c:pt>
                <c:pt idx="2">
                  <c:v>Чаплыгинский район</c:v>
                </c:pt>
                <c:pt idx="3">
                  <c:v>Липецкий район</c:v>
                </c:pt>
                <c:pt idx="4">
                  <c:v>г.Елец </c:v>
                </c:pt>
                <c:pt idx="5">
                  <c:v>Долгоруковский район </c:v>
                </c:pt>
                <c:pt idx="6">
                  <c:v>Данковский район </c:v>
                </c:pt>
                <c:pt idx="7">
                  <c:v>Воловский район </c:v>
                </c:pt>
                <c:pt idx="8">
                  <c:v>Становлянский район </c:v>
                </c:pt>
                <c:pt idx="9">
                  <c:v>Елецкий район </c:v>
                </c:pt>
                <c:pt idx="10">
                  <c:v>Хлевенский район</c:v>
                </c:pt>
                <c:pt idx="11">
                  <c:v>г. Липецк</c:v>
                </c:pt>
                <c:pt idx="12">
                  <c:v>Добринский район </c:v>
                </c:pt>
                <c:pt idx="13">
                  <c:v>Грязинский район </c:v>
                </c:pt>
                <c:pt idx="14">
                  <c:v>Измалковский район </c:v>
                </c:pt>
                <c:pt idx="15">
                  <c:v>Лев-Толстовский район</c:v>
                </c:pt>
                <c:pt idx="16">
                  <c:v>Краснинский район </c:v>
                </c:pt>
                <c:pt idx="17">
                  <c:v>Лебедянский район </c:v>
                </c:pt>
                <c:pt idx="18">
                  <c:v>Задонский район </c:v>
                </c:pt>
                <c:pt idx="19">
                  <c:v>Тербунский район </c:v>
                </c:pt>
              </c:strCache>
            </c:strRef>
          </c:cat>
          <c:val>
            <c:numRef>
              <c:f>'лист 8'!$C$2:$C$21</c:f>
              <c:numCache>
                <c:formatCode>General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3.5</c:v>
                </c:pt>
                <c:pt idx="3">
                  <c:v>3.5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10.5</c:v>
                </c:pt>
                <c:pt idx="10">
                  <c:v>10.5</c:v>
                </c:pt>
                <c:pt idx="11">
                  <c:v>12</c:v>
                </c:pt>
                <c:pt idx="12">
                  <c:v>13.5</c:v>
                </c:pt>
                <c:pt idx="13">
                  <c:v>13.5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63384000"/>
        <c:axId val="263384392"/>
        <c:axId val="0"/>
      </c:bar3DChart>
      <c:catAx>
        <c:axId val="263384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63384392"/>
        <c:crosses val="autoZero"/>
        <c:auto val="1"/>
        <c:lblAlgn val="ctr"/>
        <c:lblOffset val="100"/>
        <c:noMultiLvlLbl val="0"/>
      </c:catAx>
      <c:valAx>
        <c:axId val="263384392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63384000"/>
        <c:crosses val="autoZero"/>
        <c:crossBetween val="between"/>
      </c:valAx>
    </c:plotArea>
    <c:plotVisOnly val="1"/>
    <c:dispBlanksAs val="gap"/>
    <c:showDLblsOverMax val="0"/>
  </c:chart>
  <c:spPr>
    <a:noFill/>
  </c:spPr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gradFill>
          <a:gsLst>
            <a:gs pos="0">
              <a:srgbClr val="8488C4">
                <a:alpha val="65000"/>
              </a:srgbClr>
            </a:gs>
            <a:gs pos="34000">
              <a:srgbClr val="D4DEFF"/>
            </a:gs>
            <a:gs pos="83000">
              <a:srgbClr val="D4DEFF"/>
            </a:gs>
            <a:gs pos="100000">
              <a:srgbClr val="96AB94">
                <a:alpha val="33000"/>
              </a:srgb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rgbClr val="8488C4">
                <a:alpha val="65000"/>
              </a:srgbClr>
            </a:gs>
            <a:gs pos="34000">
              <a:srgbClr val="D4DEFF"/>
            </a:gs>
            <a:gs pos="83000">
              <a:srgbClr val="D4DEFF"/>
            </a:gs>
            <a:gs pos="100000">
              <a:srgbClr val="96AB94">
                <a:alpha val="33000"/>
              </a:srgbClr>
            </a:gs>
          </a:gsLst>
          <a:lin ang="5400000" scaled="0"/>
        </a:gradFill>
      </c:spPr>
    </c:backWall>
    <c:plotArea>
      <c:layout>
        <c:manualLayout>
          <c:layoutTarget val="inner"/>
          <c:xMode val="edge"/>
          <c:yMode val="edge"/>
          <c:x val="6.2385649000646609E-2"/>
          <c:y val="3.9630902117912856E-2"/>
          <c:w val="0.92000736102642422"/>
          <c:h val="0.70382570828535496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Лист2!$B$7:$B$26</c:f>
              <c:strCache>
                <c:ptCount val="20"/>
                <c:pt idx="0">
                  <c:v>Воловский район </c:v>
                </c:pt>
                <c:pt idx="1">
                  <c:v>Грязинский район </c:v>
                </c:pt>
                <c:pt idx="2">
                  <c:v>Данковский район </c:v>
                </c:pt>
                <c:pt idx="3">
                  <c:v>Добринский район </c:v>
                </c:pt>
                <c:pt idx="4">
                  <c:v>Добровский район </c:v>
                </c:pt>
                <c:pt idx="5">
                  <c:v>Долгоруковский район </c:v>
                </c:pt>
                <c:pt idx="6">
                  <c:v>Елецкий район </c:v>
                </c:pt>
                <c:pt idx="7">
                  <c:v>Задонский район </c:v>
                </c:pt>
                <c:pt idx="8">
                  <c:v>Измалковский район </c:v>
                </c:pt>
                <c:pt idx="9">
                  <c:v>Краснинский район </c:v>
                </c:pt>
                <c:pt idx="10">
                  <c:v>Лебедянский район 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 </c:v>
                </c:pt>
                <c:pt idx="14">
                  <c:v>Тербунский район </c:v>
                </c:pt>
                <c:pt idx="15">
                  <c:v>Усманский район 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 </c:v>
                </c:pt>
                <c:pt idx="19">
                  <c:v>г. Липецк</c:v>
                </c:pt>
              </c:strCache>
            </c:strRef>
          </c:cat>
          <c:val>
            <c:numRef>
              <c:f>Лист2!$E$7:$E$26</c:f>
              <c:numCache>
                <c:formatCode>0.00</c:formatCode>
                <c:ptCount val="20"/>
                <c:pt idx="0">
                  <c:v>5.792304509722797</c:v>
                </c:pt>
                <c:pt idx="1">
                  <c:v>6.8376068376068382</c:v>
                </c:pt>
                <c:pt idx="2">
                  <c:v>3.7037037037037033</c:v>
                </c:pt>
                <c:pt idx="3">
                  <c:v>0.30235309583278558</c:v>
                </c:pt>
                <c:pt idx="4">
                  <c:v>5.6362453934532839</c:v>
                </c:pt>
                <c:pt idx="5">
                  <c:v>16.042533518261674</c:v>
                </c:pt>
                <c:pt idx="6">
                  <c:v>4.9475665501478892</c:v>
                </c:pt>
                <c:pt idx="7">
                  <c:v>4.161464835622139E-2</c:v>
                </c:pt>
                <c:pt idx="8">
                  <c:v>1.4519056261343013</c:v>
                </c:pt>
                <c:pt idx="9">
                  <c:v>9.213483146067416</c:v>
                </c:pt>
                <c:pt idx="10">
                  <c:v>0.85184566560881914</c:v>
                </c:pt>
                <c:pt idx="11">
                  <c:v>4.1031036296685954</c:v>
                </c:pt>
                <c:pt idx="12">
                  <c:v>4.5518131927257075</c:v>
                </c:pt>
                <c:pt idx="13">
                  <c:v>3.0676691729323311</c:v>
                </c:pt>
                <c:pt idx="14">
                  <c:v>0.67713976164680389</c:v>
                </c:pt>
                <c:pt idx="15">
                  <c:v>7.9871678868141807</c:v>
                </c:pt>
                <c:pt idx="16">
                  <c:v>1.2418300653594772</c:v>
                </c:pt>
                <c:pt idx="17">
                  <c:v>9.6957311534968209</c:v>
                </c:pt>
                <c:pt idx="18">
                  <c:v>3.85097617768225</c:v>
                </c:pt>
                <c:pt idx="19">
                  <c:v>3.9755191714181097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42763920"/>
        <c:axId val="242764312"/>
        <c:axId val="0"/>
      </c:bar3DChart>
      <c:catAx>
        <c:axId val="2427639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242764312"/>
        <c:crosses val="autoZero"/>
        <c:auto val="1"/>
        <c:lblAlgn val="ctr"/>
        <c:lblOffset val="100"/>
        <c:noMultiLvlLbl val="0"/>
      </c:catAx>
      <c:valAx>
        <c:axId val="242764312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427639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5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gradFill>
          <a:gsLst>
            <a:gs pos="0">
              <a:srgbClr val="8488C4">
                <a:alpha val="65000"/>
              </a:srgbClr>
            </a:gs>
            <a:gs pos="22000">
              <a:srgbClr val="D4DEFF"/>
            </a:gs>
            <a:gs pos="83000">
              <a:srgbClr val="D4DEFF"/>
            </a:gs>
            <a:gs pos="100000">
              <a:srgbClr val="96AB94">
                <a:alpha val="33000"/>
              </a:srgb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rgbClr val="8488C4">
                <a:alpha val="65000"/>
              </a:srgbClr>
            </a:gs>
            <a:gs pos="22000">
              <a:srgbClr val="D4DEFF"/>
            </a:gs>
            <a:gs pos="83000">
              <a:srgbClr val="D4DEFF"/>
            </a:gs>
            <a:gs pos="100000">
              <a:srgbClr val="96AB94">
                <a:alpha val="33000"/>
              </a:srgbClr>
            </a:gs>
          </a:gsLst>
          <a:lin ang="5400000" scaled="0"/>
        </a:gra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Лист3!$B$7:$B$26</c:f>
              <c:strCache>
                <c:ptCount val="20"/>
                <c:pt idx="0">
                  <c:v>Воловский район </c:v>
                </c:pt>
                <c:pt idx="1">
                  <c:v>Грязинский район </c:v>
                </c:pt>
                <c:pt idx="2">
                  <c:v>Данковский район </c:v>
                </c:pt>
                <c:pt idx="3">
                  <c:v>Добринский район </c:v>
                </c:pt>
                <c:pt idx="4">
                  <c:v>Добровский район </c:v>
                </c:pt>
                <c:pt idx="5">
                  <c:v>Долгоруковский район </c:v>
                </c:pt>
                <c:pt idx="6">
                  <c:v>Елецкий район </c:v>
                </c:pt>
                <c:pt idx="7">
                  <c:v>Задонский район </c:v>
                </c:pt>
                <c:pt idx="8">
                  <c:v>Измалковский район </c:v>
                </c:pt>
                <c:pt idx="9">
                  <c:v>Краснинский район </c:v>
                </c:pt>
                <c:pt idx="10">
                  <c:v>Лебедянский район 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 </c:v>
                </c:pt>
                <c:pt idx="14">
                  <c:v>Тербунский район </c:v>
                </c:pt>
                <c:pt idx="15">
                  <c:v>Усманский район 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 </c:v>
                </c:pt>
                <c:pt idx="19">
                  <c:v>г. Липецк</c:v>
                </c:pt>
              </c:strCache>
            </c:strRef>
          </c:cat>
          <c:val>
            <c:numRef>
              <c:f>Лист3!$E$7:$E$26</c:f>
              <c:numCache>
                <c:formatCode>0.00</c:formatCode>
                <c:ptCount val="20"/>
                <c:pt idx="0">
                  <c:v>1.1899702507437315</c:v>
                </c:pt>
                <c:pt idx="1">
                  <c:v>0.94872004580027813</c:v>
                </c:pt>
                <c:pt idx="2">
                  <c:v>0.8061993953504536</c:v>
                </c:pt>
                <c:pt idx="3">
                  <c:v>7.3027464676932843E-2</c:v>
                </c:pt>
                <c:pt idx="4">
                  <c:v>1.1798874568887274</c:v>
                </c:pt>
                <c:pt idx="5">
                  <c:v>2.1971759640346988</c:v>
                </c:pt>
                <c:pt idx="6">
                  <c:v>0.68163295547158631</c:v>
                </c:pt>
                <c:pt idx="7">
                  <c:v>6.1682704169750795E-3</c:v>
                </c:pt>
                <c:pt idx="8">
                  <c:v>0.2729443875810304</c:v>
                </c:pt>
                <c:pt idx="9">
                  <c:v>1.4582962831228881</c:v>
                </c:pt>
                <c:pt idx="10">
                  <c:v>0.14250586788867775</c:v>
                </c:pt>
                <c:pt idx="11">
                  <c:v>0.50514863027006029</c:v>
                </c:pt>
                <c:pt idx="12">
                  <c:v>0.87555886736214605</c:v>
                </c:pt>
                <c:pt idx="13">
                  <c:v>0.62842708397510938</c:v>
                </c:pt>
                <c:pt idx="14">
                  <c:v>0.12130622543548934</c:v>
                </c:pt>
                <c:pt idx="15">
                  <c:v>2.0824843974521201</c:v>
                </c:pt>
                <c:pt idx="16">
                  <c:v>0.21028166675889545</c:v>
                </c:pt>
                <c:pt idx="17">
                  <c:v>1.5210886292390995</c:v>
                </c:pt>
                <c:pt idx="18">
                  <c:v>0.44320301790334055</c:v>
                </c:pt>
                <c:pt idx="19">
                  <c:v>0.16018716605718261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23797600"/>
        <c:axId val="223797992"/>
        <c:axId val="0"/>
      </c:bar3DChart>
      <c:catAx>
        <c:axId val="2237976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23797992"/>
        <c:crosses val="autoZero"/>
        <c:auto val="1"/>
        <c:lblAlgn val="ctr"/>
        <c:lblOffset val="100"/>
        <c:noMultiLvlLbl val="0"/>
      </c:catAx>
      <c:valAx>
        <c:axId val="223797992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237976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23798776"/>
        <c:axId val="223799168"/>
        <c:axId val="0"/>
      </c:bar3DChart>
      <c:catAx>
        <c:axId val="2237987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23799168"/>
        <c:crosses val="autoZero"/>
        <c:auto val="1"/>
        <c:lblAlgn val="ctr"/>
        <c:lblOffset val="100"/>
        <c:noMultiLvlLbl val="0"/>
      </c:catAx>
      <c:valAx>
        <c:axId val="223799168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237987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gradFill>
          <a:gsLst>
            <a:gs pos="0">
              <a:srgbClr val="8488C4">
                <a:alpha val="57000"/>
              </a:srgbClr>
            </a:gs>
            <a:gs pos="43000">
              <a:srgbClr val="D4DEFF"/>
            </a:gs>
            <a:gs pos="83000">
              <a:srgbClr val="D4DEFF"/>
            </a:gs>
            <a:gs pos="100000">
              <a:srgbClr val="96AB94">
                <a:alpha val="40000"/>
              </a:srgb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rgbClr val="8488C4">
                <a:alpha val="57000"/>
              </a:srgbClr>
            </a:gs>
            <a:gs pos="43000">
              <a:srgbClr val="D4DEFF"/>
            </a:gs>
            <a:gs pos="83000">
              <a:srgbClr val="D4DEFF"/>
            </a:gs>
            <a:gs pos="100000">
              <a:srgbClr val="96AB94">
                <a:alpha val="40000"/>
              </a:srgbClr>
            </a:gs>
          </a:gsLst>
          <a:lin ang="5400000" scaled="0"/>
        </a:gradFill>
      </c:spPr>
    </c:backWall>
    <c:plotArea>
      <c:layout>
        <c:manualLayout>
          <c:layoutTarget val="inner"/>
          <c:xMode val="edge"/>
          <c:yMode val="edge"/>
          <c:x val="7.3921735381241416E-2"/>
          <c:y val="2.1286627114142184E-2"/>
          <c:w val="0.91183409316267616"/>
          <c:h val="0.66355535716098135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Лист4!$B$7:$B$26</c:f>
              <c:strCache>
                <c:ptCount val="20"/>
                <c:pt idx="0">
                  <c:v>Воловский район</c:v>
                </c:pt>
                <c:pt idx="1">
                  <c:v>Грязинский район</c:v>
                </c:pt>
                <c:pt idx="2">
                  <c:v>Данковский район</c:v>
                </c:pt>
                <c:pt idx="3">
                  <c:v>Добринский район</c:v>
                </c:pt>
                <c:pt idx="4">
                  <c:v>Добровский район</c:v>
                </c:pt>
                <c:pt idx="5">
                  <c:v>Долгоруковский район</c:v>
                </c:pt>
                <c:pt idx="6">
                  <c:v>Елецкий район</c:v>
                </c:pt>
                <c:pt idx="7">
                  <c:v>Задонский район</c:v>
                </c:pt>
                <c:pt idx="8">
                  <c:v>Измалковский район</c:v>
                </c:pt>
                <c:pt idx="9">
                  <c:v>Краснинский район</c:v>
                </c:pt>
                <c:pt idx="10">
                  <c:v>Лебедянский район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</c:v>
                </c:pt>
                <c:pt idx="14">
                  <c:v>Тербунский район</c:v>
                </c:pt>
                <c:pt idx="15">
                  <c:v>Усманский район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</c:v>
                </c:pt>
                <c:pt idx="19">
                  <c:v>г. Липецк</c:v>
                </c:pt>
              </c:strCache>
            </c:strRef>
          </c:cat>
          <c:val>
            <c:numRef>
              <c:f>Лист4!$E$7:$E$26</c:f>
              <c:numCache>
                <c:formatCode>0.00</c:formatCode>
                <c:ptCount val="20"/>
                <c:pt idx="0">
                  <c:v>3.3999150021249466E-2</c:v>
                </c:pt>
                <c:pt idx="1">
                  <c:v>8.0423107330770696E-2</c:v>
                </c:pt>
                <c:pt idx="2">
                  <c:v>5.9074955693783231E-2</c:v>
                </c:pt>
                <c:pt idx="3">
                  <c:v>4.1276393078266388E-2</c:v>
                </c:pt>
                <c:pt idx="4">
                  <c:v>0.25866763477945182</c:v>
                </c:pt>
                <c:pt idx="5">
                  <c:v>8.2314949661242323E-2</c:v>
                </c:pt>
                <c:pt idx="6">
                  <c:v>3.3340742387197156E-2</c:v>
                </c:pt>
                <c:pt idx="7">
                  <c:v>6.1682704169750795E-3</c:v>
                </c:pt>
                <c:pt idx="8">
                  <c:v>6.823609689525759E-3</c:v>
                </c:pt>
                <c:pt idx="9">
                  <c:v>0</c:v>
                </c:pt>
                <c:pt idx="10">
                  <c:v>1.9559628925896948E-2</c:v>
                </c:pt>
                <c:pt idx="11">
                  <c:v>0</c:v>
                </c:pt>
                <c:pt idx="12">
                  <c:v>8.6934923000496767E-2</c:v>
                </c:pt>
                <c:pt idx="13">
                  <c:v>0.2526030435586224</c:v>
                </c:pt>
                <c:pt idx="14">
                  <c:v>0</c:v>
                </c:pt>
                <c:pt idx="15">
                  <c:v>0.40534454286143223</c:v>
                </c:pt>
                <c:pt idx="16">
                  <c:v>6.6404736871230149E-2</c:v>
                </c:pt>
                <c:pt idx="17">
                  <c:v>0.27073240239384444</c:v>
                </c:pt>
                <c:pt idx="18">
                  <c:v>0.16697416023335154</c:v>
                </c:pt>
                <c:pt idx="19">
                  <c:v>1.2224810041206041E-2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23800344"/>
        <c:axId val="223800736"/>
        <c:axId val="0"/>
      </c:bar3DChart>
      <c:catAx>
        <c:axId val="2238003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23800736"/>
        <c:crosses val="autoZero"/>
        <c:auto val="1"/>
        <c:lblAlgn val="ctr"/>
        <c:lblOffset val="100"/>
        <c:noMultiLvlLbl val="0"/>
      </c:catAx>
      <c:valAx>
        <c:axId val="223800736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2238003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gradFill>
          <a:gsLst>
            <a:gs pos="0">
              <a:srgbClr val="8488C4">
                <a:alpha val="57000"/>
              </a:srgbClr>
            </a:gs>
            <a:gs pos="43000">
              <a:srgbClr val="D4DEFF"/>
            </a:gs>
            <a:gs pos="83000">
              <a:srgbClr val="D4DEFF"/>
            </a:gs>
            <a:gs pos="100000">
              <a:srgbClr val="96AB94">
                <a:alpha val="40000"/>
              </a:srgb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rgbClr val="8488C4">
                <a:alpha val="57000"/>
              </a:srgbClr>
            </a:gs>
            <a:gs pos="43000">
              <a:srgbClr val="D4DEFF"/>
            </a:gs>
            <a:gs pos="83000">
              <a:srgbClr val="D4DEFF"/>
            </a:gs>
            <a:gs pos="100000">
              <a:srgbClr val="96AB94">
                <a:alpha val="40000"/>
              </a:srgbClr>
            </a:gs>
          </a:gsLst>
          <a:lin ang="5400000" scaled="0"/>
        </a:gra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Лист5!$B$7:$B$26</c:f>
              <c:strCache>
                <c:ptCount val="20"/>
                <c:pt idx="0">
                  <c:v>Воловский район</c:v>
                </c:pt>
                <c:pt idx="1">
                  <c:v>Грязинский район</c:v>
                </c:pt>
                <c:pt idx="2">
                  <c:v>Данковский район</c:v>
                </c:pt>
                <c:pt idx="3">
                  <c:v>Добринский район</c:v>
                </c:pt>
                <c:pt idx="4">
                  <c:v>Добровский район</c:v>
                </c:pt>
                <c:pt idx="5">
                  <c:v>Долгоруковский район</c:v>
                </c:pt>
                <c:pt idx="6">
                  <c:v>Елецкий район</c:v>
                </c:pt>
                <c:pt idx="7">
                  <c:v>Задонский район</c:v>
                </c:pt>
                <c:pt idx="8">
                  <c:v>Измалковский район</c:v>
                </c:pt>
                <c:pt idx="9">
                  <c:v>Краснинский район</c:v>
                </c:pt>
                <c:pt idx="10">
                  <c:v>Лебедянский район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</c:v>
                </c:pt>
                <c:pt idx="14">
                  <c:v>Тербунский район</c:v>
                </c:pt>
                <c:pt idx="15">
                  <c:v>Усманский район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</c:v>
                </c:pt>
                <c:pt idx="19">
                  <c:v>г. Липецк</c:v>
                </c:pt>
              </c:strCache>
            </c:strRef>
          </c:cat>
          <c:val>
            <c:numRef>
              <c:f>Лист5!$E$7:$E$26</c:f>
              <c:numCache>
                <c:formatCode>0.00</c:formatCode>
                <c:ptCount val="20"/>
                <c:pt idx="0">
                  <c:v>2.8571428571428572</c:v>
                </c:pt>
                <c:pt idx="1">
                  <c:v>8.4770114942528725</c:v>
                </c:pt>
                <c:pt idx="2">
                  <c:v>7.3275862068965507</c:v>
                </c:pt>
                <c:pt idx="3">
                  <c:v>56.521739130434781</c:v>
                </c:pt>
                <c:pt idx="4">
                  <c:v>21.923076923076923</c:v>
                </c:pt>
                <c:pt idx="5">
                  <c:v>3.7463976945244957</c:v>
                </c:pt>
                <c:pt idx="6">
                  <c:v>4.8913043478260869</c:v>
                </c:pt>
                <c:pt idx="7">
                  <c:v>100</c:v>
                </c:pt>
                <c:pt idx="8">
                  <c:v>0</c:v>
                </c:pt>
                <c:pt idx="9">
                  <c:v>0</c:v>
                </c:pt>
                <c:pt idx="10">
                  <c:v>13.725490196078432</c:v>
                </c:pt>
                <c:pt idx="11">
                  <c:v>0</c:v>
                </c:pt>
                <c:pt idx="12">
                  <c:v>9.9290780141843982</c:v>
                </c:pt>
                <c:pt idx="13">
                  <c:v>40.196078431372548</c:v>
                </c:pt>
                <c:pt idx="14">
                  <c:v>0</c:v>
                </c:pt>
                <c:pt idx="15">
                  <c:v>19.464469618949536</c:v>
                </c:pt>
                <c:pt idx="16">
                  <c:v>31.578947368421051</c:v>
                </c:pt>
                <c:pt idx="17">
                  <c:v>17.798594847775178</c:v>
                </c:pt>
                <c:pt idx="18">
                  <c:v>37.674418604651159</c:v>
                </c:pt>
                <c:pt idx="19">
                  <c:v>7.6315789473684212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58854184"/>
        <c:axId val="258854576"/>
        <c:axId val="0"/>
      </c:bar3DChart>
      <c:catAx>
        <c:axId val="2588541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58854576"/>
        <c:crosses val="autoZero"/>
        <c:auto val="1"/>
        <c:lblAlgn val="ctr"/>
        <c:lblOffset val="100"/>
        <c:noMultiLvlLbl val="0"/>
      </c:catAx>
      <c:valAx>
        <c:axId val="258854576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2588541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gradFill>
          <a:gsLst>
            <a:gs pos="0">
              <a:srgbClr val="8488C4">
                <a:alpha val="57000"/>
              </a:srgbClr>
            </a:gs>
            <a:gs pos="43000">
              <a:srgbClr val="D4DEFF"/>
            </a:gs>
            <a:gs pos="83000">
              <a:srgbClr val="D4DEFF"/>
            </a:gs>
            <a:gs pos="100000">
              <a:srgbClr val="96AB94">
                <a:alpha val="40000"/>
              </a:srgb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rgbClr val="8488C4">
                <a:alpha val="57000"/>
              </a:srgbClr>
            </a:gs>
            <a:gs pos="43000">
              <a:srgbClr val="D4DEFF"/>
            </a:gs>
            <a:gs pos="83000">
              <a:srgbClr val="D4DEFF"/>
            </a:gs>
            <a:gs pos="100000">
              <a:srgbClr val="96AB94">
                <a:alpha val="40000"/>
              </a:srgbClr>
            </a:gs>
          </a:gsLst>
          <a:lin ang="5400000" scaled="0"/>
        </a:gradFill>
      </c:spPr>
    </c:backWall>
    <c:plotArea>
      <c:layout/>
      <c:bar3D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58855360"/>
        <c:axId val="258855752"/>
        <c:axId val="0"/>
      </c:bar3DChart>
      <c:catAx>
        <c:axId val="2588553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58855752"/>
        <c:crosses val="autoZero"/>
        <c:auto val="1"/>
        <c:lblAlgn val="ctr"/>
        <c:lblOffset val="100"/>
        <c:noMultiLvlLbl val="0"/>
      </c:catAx>
      <c:valAx>
        <c:axId val="258855752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2588553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gradFill>
          <a:gsLst>
            <a:gs pos="0">
              <a:srgbClr val="8488C4">
                <a:alpha val="57000"/>
              </a:srgbClr>
            </a:gs>
            <a:gs pos="43000">
              <a:srgbClr val="D4DEFF"/>
            </a:gs>
            <a:gs pos="83000">
              <a:srgbClr val="D4DEFF"/>
            </a:gs>
            <a:gs pos="100000">
              <a:srgbClr val="96AB94">
                <a:alpha val="40000"/>
              </a:srgb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rgbClr val="8488C4">
                <a:alpha val="57000"/>
              </a:srgbClr>
            </a:gs>
            <a:gs pos="43000">
              <a:srgbClr val="D4DEFF"/>
            </a:gs>
            <a:gs pos="83000">
              <a:srgbClr val="D4DEFF"/>
            </a:gs>
            <a:gs pos="100000">
              <a:srgbClr val="96AB94">
                <a:alpha val="40000"/>
              </a:srgbClr>
            </a:gs>
          </a:gsLst>
          <a:lin ang="5400000" scaled="0"/>
        </a:gradFill>
      </c:spPr>
    </c:backWall>
    <c:plotArea>
      <c:layout/>
      <c:bar3D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58856536"/>
        <c:axId val="258856928"/>
        <c:axId val="0"/>
      </c:bar3DChart>
      <c:catAx>
        <c:axId val="2588565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58856928"/>
        <c:crosses val="autoZero"/>
        <c:auto val="1"/>
        <c:lblAlgn val="ctr"/>
        <c:lblOffset val="100"/>
        <c:noMultiLvlLbl val="0"/>
      </c:catAx>
      <c:valAx>
        <c:axId val="258856928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2588565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gradFill>
          <a:gsLst>
            <a:gs pos="0">
              <a:srgbClr val="8488C4">
                <a:alpha val="65000"/>
              </a:srgbClr>
            </a:gs>
            <a:gs pos="22000">
              <a:srgbClr val="D4DEFF"/>
            </a:gs>
            <a:gs pos="83000">
              <a:srgbClr val="D4DEFF"/>
            </a:gs>
            <a:gs pos="100000">
              <a:srgbClr val="96AB94">
                <a:alpha val="33000"/>
              </a:srgb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rgbClr val="8488C4">
                <a:alpha val="65000"/>
              </a:srgbClr>
            </a:gs>
            <a:gs pos="22000">
              <a:srgbClr val="D4DEFF"/>
            </a:gs>
            <a:gs pos="83000">
              <a:srgbClr val="D4DEFF"/>
            </a:gs>
            <a:gs pos="100000">
              <a:srgbClr val="96AB94">
                <a:alpha val="33000"/>
              </a:srgbClr>
            </a:gs>
          </a:gsLst>
          <a:lin ang="5400000" scaled="0"/>
        </a:gra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Лист6!$B$7:$B$26</c:f>
              <c:strCache>
                <c:ptCount val="20"/>
                <c:pt idx="0">
                  <c:v>Воловский район </c:v>
                </c:pt>
                <c:pt idx="1">
                  <c:v>Грязинский район </c:v>
                </c:pt>
                <c:pt idx="2">
                  <c:v>Данковский район </c:v>
                </c:pt>
                <c:pt idx="3">
                  <c:v>Добринский район </c:v>
                </c:pt>
                <c:pt idx="4">
                  <c:v>Добровский район </c:v>
                </c:pt>
                <c:pt idx="5">
                  <c:v>Долгоруковский район </c:v>
                </c:pt>
                <c:pt idx="6">
                  <c:v>Елецкий район </c:v>
                </c:pt>
                <c:pt idx="7">
                  <c:v>Задонский район </c:v>
                </c:pt>
                <c:pt idx="8">
                  <c:v>Измалковский район </c:v>
                </c:pt>
                <c:pt idx="9">
                  <c:v>Краснинский район </c:v>
                </c:pt>
                <c:pt idx="10">
                  <c:v>Лебедянский район 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 </c:v>
                </c:pt>
                <c:pt idx="14">
                  <c:v>Тербунский район </c:v>
                </c:pt>
                <c:pt idx="15">
                  <c:v>Усманский район 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 </c:v>
                </c:pt>
                <c:pt idx="19">
                  <c:v>г. Липецк</c:v>
                </c:pt>
              </c:strCache>
            </c:strRef>
          </c:cat>
          <c:val>
            <c:numRef>
              <c:f>Лист6!$D$7:$D$26</c:f>
              <c:numCache>
                <c:formatCode>General</c:formatCode>
                <c:ptCount val="20"/>
                <c:pt idx="0">
                  <c:v>1</c:v>
                </c:pt>
                <c:pt idx="1">
                  <c:v>1</c:v>
                </c:pt>
                <c:pt idx="2">
                  <c:v>3</c:v>
                </c:pt>
                <c:pt idx="3">
                  <c:v>1</c:v>
                </c:pt>
                <c:pt idx="4">
                  <c:v>1.5</c:v>
                </c:pt>
                <c:pt idx="5">
                  <c:v>3</c:v>
                </c:pt>
                <c:pt idx="6">
                  <c:v>2</c:v>
                </c:pt>
                <c:pt idx="7">
                  <c:v>1</c:v>
                </c:pt>
                <c:pt idx="8">
                  <c:v>3</c:v>
                </c:pt>
                <c:pt idx="9">
                  <c:v>1</c:v>
                </c:pt>
                <c:pt idx="10">
                  <c:v>1</c:v>
                </c:pt>
                <c:pt idx="11">
                  <c:v>3</c:v>
                </c:pt>
                <c:pt idx="12">
                  <c:v>2</c:v>
                </c:pt>
                <c:pt idx="13">
                  <c:v>0.5</c:v>
                </c:pt>
                <c:pt idx="14">
                  <c:v>1</c:v>
                </c:pt>
                <c:pt idx="15">
                  <c:v>2</c:v>
                </c:pt>
                <c:pt idx="16">
                  <c:v>1</c:v>
                </c:pt>
                <c:pt idx="17">
                  <c:v>1</c:v>
                </c:pt>
                <c:pt idx="18">
                  <c:v>4</c:v>
                </c:pt>
                <c:pt idx="19">
                  <c:v>18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43913576"/>
        <c:axId val="243913968"/>
        <c:axId val="0"/>
      </c:bar3DChart>
      <c:catAx>
        <c:axId val="2439135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43913968"/>
        <c:crosses val="autoZero"/>
        <c:auto val="1"/>
        <c:lblAlgn val="ctr"/>
        <c:lblOffset val="100"/>
        <c:noMultiLvlLbl val="0"/>
      </c:catAx>
      <c:valAx>
        <c:axId val="2439139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439135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0.44624</cdr:x>
      <cdr:y>0.67302</cdr:y>
    </cdr:from>
    <cdr:to>
      <cdr:x>0.48476</cdr:x>
      <cdr:y>0.74805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774383" y="3514437"/>
          <a:ext cx="412124" cy="3918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16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10.08.2020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9735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10.08.2020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828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10.08.2020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9252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10.08.2020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7519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10.08.2020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8161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10.08.2020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8787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10.08.2020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63884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10.08.2020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177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10.08.2020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069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10.08.2020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8095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10.08.2020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339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10.08.2020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175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10.08.2020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8087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10.08.2020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891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10.08.2020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6786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10.08.2020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8850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10.08.2020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744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4E238D3-663E-4851-A6F7-2DC5E7A3257E}" type="datetimeFigureOut">
              <a:rPr lang="ru-RU" smtClean="0"/>
              <a:t>10.08.2020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197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3" r:id="rId1"/>
    <p:sldLayoutId id="2147483984" r:id="rId2"/>
    <p:sldLayoutId id="2147483985" r:id="rId3"/>
    <p:sldLayoutId id="2147483986" r:id="rId4"/>
    <p:sldLayoutId id="2147483987" r:id="rId5"/>
    <p:sldLayoutId id="2147483988" r:id="rId6"/>
    <p:sldLayoutId id="2147483989" r:id="rId7"/>
    <p:sldLayoutId id="2147483990" r:id="rId8"/>
    <p:sldLayoutId id="2147483991" r:id="rId9"/>
    <p:sldLayoutId id="2147483992" r:id="rId10"/>
    <p:sldLayoutId id="2147483993" r:id="rId11"/>
    <p:sldLayoutId id="2147483994" r:id="rId12"/>
    <p:sldLayoutId id="2147483995" r:id="rId13"/>
    <p:sldLayoutId id="2147483996" r:id="rId14"/>
    <p:sldLayoutId id="2147483997" r:id="rId15"/>
    <p:sldLayoutId id="2147483998" r:id="rId16"/>
    <p:sldLayoutId id="214748399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Диаграмма 2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1957627"/>
              </p:ext>
            </p:extLst>
          </p:nvPr>
        </p:nvGraphicFramePr>
        <p:xfrm>
          <a:off x="1303293" y="1238836"/>
          <a:ext cx="10736307" cy="52635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231900" y="261263"/>
            <a:ext cx="85471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 № 1. Доля населения, зарегистрированного в электронной базе данных от общей численности населения в возрасте от 6 лет, проживающего на территории Липецкой области/муниципального образования.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563100" y="498859"/>
            <a:ext cx="26289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2000" b="1" dirty="0" smtClean="0">
                <a:ln/>
                <a:solidFill>
                  <a:srgbClr val="C000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Среднее значение по области 11,26</a:t>
            </a:r>
            <a:endParaRPr lang="ru-RU" sz="2000" b="1" dirty="0">
              <a:ln/>
              <a:solidFill>
                <a:srgbClr val="C00000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4218146" y="5077496"/>
            <a:ext cx="412124" cy="36570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1" name="TextBox 1"/>
          <p:cNvSpPr txBox="1"/>
          <p:nvPr/>
        </p:nvSpPr>
        <p:spPr>
          <a:xfrm>
            <a:off x="3773622" y="5088347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4" name="TextBox 1"/>
          <p:cNvSpPr txBox="1"/>
          <p:nvPr/>
        </p:nvSpPr>
        <p:spPr>
          <a:xfrm>
            <a:off x="8427881" y="5085164"/>
            <a:ext cx="412124" cy="40417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"/>
          <p:cNvSpPr txBox="1"/>
          <p:nvPr/>
        </p:nvSpPr>
        <p:spPr>
          <a:xfrm>
            <a:off x="10313140" y="5069144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3288989" y="5088347"/>
            <a:ext cx="412124" cy="40534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"/>
          <p:cNvSpPr txBox="1"/>
          <p:nvPr/>
        </p:nvSpPr>
        <p:spPr>
          <a:xfrm>
            <a:off x="6100751" y="5097545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18" name="TextBox 1"/>
          <p:cNvSpPr txBox="1"/>
          <p:nvPr/>
        </p:nvSpPr>
        <p:spPr>
          <a:xfrm>
            <a:off x="2771956" y="5074222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"/>
          <p:cNvSpPr txBox="1"/>
          <p:nvPr/>
        </p:nvSpPr>
        <p:spPr>
          <a:xfrm>
            <a:off x="9829623" y="5069144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"/>
          <p:cNvSpPr txBox="1"/>
          <p:nvPr/>
        </p:nvSpPr>
        <p:spPr>
          <a:xfrm>
            <a:off x="10796657" y="5085164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1"/>
          <p:cNvSpPr txBox="1"/>
          <p:nvPr/>
        </p:nvSpPr>
        <p:spPr>
          <a:xfrm>
            <a:off x="2364082" y="5077496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22" name="TextBox 1"/>
          <p:cNvSpPr txBox="1"/>
          <p:nvPr/>
        </p:nvSpPr>
        <p:spPr>
          <a:xfrm>
            <a:off x="8010747" y="5077495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23" name="TextBox 1"/>
          <p:cNvSpPr txBox="1"/>
          <p:nvPr/>
        </p:nvSpPr>
        <p:spPr>
          <a:xfrm>
            <a:off x="8935654" y="5069144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24" name="TextBox 1"/>
          <p:cNvSpPr txBox="1"/>
          <p:nvPr/>
        </p:nvSpPr>
        <p:spPr>
          <a:xfrm>
            <a:off x="9357038" y="508099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1"/>
          <p:cNvSpPr txBox="1"/>
          <p:nvPr/>
        </p:nvSpPr>
        <p:spPr>
          <a:xfrm>
            <a:off x="7025658" y="5077495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1"/>
          <p:cNvSpPr txBox="1"/>
          <p:nvPr/>
        </p:nvSpPr>
        <p:spPr>
          <a:xfrm>
            <a:off x="6535050" y="5085164"/>
            <a:ext cx="412124" cy="36991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1"/>
          <p:cNvSpPr txBox="1"/>
          <p:nvPr/>
        </p:nvSpPr>
        <p:spPr>
          <a:xfrm>
            <a:off x="5093326" y="5077495"/>
            <a:ext cx="412124" cy="36619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1"/>
          <p:cNvSpPr txBox="1"/>
          <p:nvPr/>
        </p:nvSpPr>
        <p:spPr>
          <a:xfrm>
            <a:off x="11247575" y="5088346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2190014" y="3773801"/>
            <a:ext cx="9568108" cy="3004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2" name="TextBox 14"/>
          <p:cNvSpPr txBox="1"/>
          <p:nvPr/>
        </p:nvSpPr>
        <p:spPr>
          <a:xfrm>
            <a:off x="11137900" y="3433906"/>
            <a:ext cx="901700" cy="323850"/>
          </a:xfrm>
          <a:prstGeom prst="rect">
            <a:avLst/>
          </a:prstGeom>
          <a:noFill/>
          <a:ln w="9525" cmpd="sng">
            <a:noFill/>
          </a:ln>
          <a:effectLst/>
        </p:spPr>
        <p:txBody>
          <a:bodyPr wrap="square" rtlCol="0" anchor="t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b="1" kern="0" noProof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11,26</a:t>
            </a:r>
            <a:endParaRPr kumimoji="0" lang="ru-RU" sz="16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1" name="TextBox 1"/>
          <p:cNvSpPr txBox="1"/>
          <p:nvPr/>
        </p:nvSpPr>
        <p:spPr>
          <a:xfrm>
            <a:off x="3701113" y="8217072"/>
            <a:ext cx="412124" cy="40064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576957" y="5098433"/>
            <a:ext cx="33855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36008" y="5069144"/>
            <a:ext cx="33855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478817" y="5085164"/>
            <a:ext cx="33855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85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39479" y="387002"/>
            <a:ext cx="85471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 № 2. Доля населения, принявшего участие в выполнении нормативов испытаний (тестов) комплекса ГТО от общей численности населения, проживающего на территории Липецкой области (муниципального образования) зарегистрированного в электронной базе данных.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64700" y="494724"/>
            <a:ext cx="26289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2000" b="1" dirty="0" smtClean="0">
                <a:ln/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Среднее значение по области 4,48</a:t>
            </a:r>
            <a:endParaRPr lang="ru-RU" sz="2000" b="1" dirty="0">
              <a:ln/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8025560" y="5455259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11" name="TextBox 1"/>
          <p:cNvSpPr txBox="1"/>
          <p:nvPr/>
        </p:nvSpPr>
        <p:spPr>
          <a:xfrm>
            <a:off x="2469650" y="5461936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2" name="TextBox 1"/>
          <p:cNvSpPr txBox="1"/>
          <p:nvPr/>
        </p:nvSpPr>
        <p:spPr>
          <a:xfrm>
            <a:off x="10726322" y="5455259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"/>
          <p:cNvSpPr txBox="1"/>
          <p:nvPr/>
        </p:nvSpPr>
        <p:spPr>
          <a:xfrm>
            <a:off x="8897506" y="5459460"/>
            <a:ext cx="412124" cy="40035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"/>
          <p:cNvSpPr txBox="1"/>
          <p:nvPr/>
        </p:nvSpPr>
        <p:spPr>
          <a:xfrm>
            <a:off x="4310082" y="5461936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15" name="TextBox 1"/>
          <p:cNvSpPr txBox="1"/>
          <p:nvPr/>
        </p:nvSpPr>
        <p:spPr>
          <a:xfrm>
            <a:off x="4757027" y="5467151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6" name="TextBox 1"/>
          <p:cNvSpPr txBox="1"/>
          <p:nvPr/>
        </p:nvSpPr>
        <p:spPr>
          <a:xfrm>
            <a:off x="5268679" y="5461936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17" name="TextBox 1"/>
          <p:cNvSpPr txBox="1"/>
          <p:nvPr/>
        </p:nvSpPr>
        <p:spPr>
          <a:xfrm>
            <a:off x="3819674" y="5460812"/>
            <a:ext cx="412124" cy="38068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"/>
          <p:cNvSpPr txBox="1"/>
          <p:nvPr/>
        </p:nvSpPr>
        <p:spPr>
          <a:xfrm>
            <a:off x="10320274" y="5467151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9" name="TextBox 1"/>
          <p:cNvSpPr txBox="1"/>
          <p:nvPr/>
        </p:nvSpPr>
        <p:spPr>
          <a:xfrm>
            <a:off x="9774792" y="545525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"/>
          <p:cNvSpPr txBox="1"/>
          <p:nvPr/>
        </p:nvSpPr>
        <p:spPr>
          <a:xfrm>
            <a:off x="11202104" y="5469422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1"/>
          <p:cNvSpPr txBox="1"/>
          <p:nvPr/>
        </p:nvSpPr>
        <p:spPr>
          <a:xfrm>
            <a:off x="8440409" y="5469421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1"/>
          <p:cNvSpPr txBox="1"/>
          <p:nvPr/>
        </p:nvSpPr>
        <p:spPr>
          <a:xfrm>
            <a:off x="3374550" y="5455259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1"/>
          <p:cNvSpPr txBox="1"/>
          <p:nvPr/>
        </p:nvSpPr>
        <p:spPr>
          <a:xfrm>
            <a:off x="7033024" y="5469421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1"/>
          <p:cNvSpPr txBox="1"/>
          <p:nvPr/>
        </p:nvSpPr>
        <p:spPr>
          <a:xfrm>
            <a:off x="9384742" y="5461936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25" name="TextBox 1"/>
          <p:cNvSpPr txBox="1"/>
          <p:nvPr/>
        </p:nvSpPr>
        <p:spPr>
          <a:xfrm>
            <a:off x="6153441" y="5469421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1"/>
          <p:cNvSpPr txBox="1"/>
          <p:nvPr/>
        </p:nvSpPr>
        <p:spPr>
          <a:xfrm>
            <a:off x="6672537" y="5461937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7" name="TextBox 1"/>
          <p:cNvSpPr txBox="1"/>
          <p:nvPr/>
        </p:nvSpPr>
        <p:spPr>
          <a:xfrm>
            <a:off x="2916595" y="5461936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28" name="TextBox 1"/>
          <p:cNvSpPr txBox="1"/>
          <p:nvPr/>
        </p:nvSpPr>
        <p:spPr>
          <a:xfrm>
            <a:off x="7502152" y="5469422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0" name="Диаграмма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5430113"/>
              </p:ext>
            </p:extLst>
          </p:nvPr>
        </p:nvGraphicFramePr>
        <p:xfrm>
          <a:off x="1488494" y="1730688"/>
          <a:ext cx="10525706" cy="5127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2360234" y="4611829"/>
            <a:ext cx="9298366" cy="4424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" name="TextBox 11"/>
          <p:cNvSpPr txBox="1"/>
          <p:nvPr/>
        </p:nvSpPr>
        <p:spPr>
          <a:xfrm>
            <a:off x="11303000" y="4256838"/>
            <a:ext cx="711200" cy="32385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4,48</a:t>
            </a:r>
            <a:endParaRPr lang="ru-RU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1"/>
          <p:cNvSpPr txBox="1"/>
          <p:nvPr/>
        </p:nvSpPr>
        <p:spPr>
          <a:xfrm>
            <a:off x="5661519" y="5480531"/>
            <a:ext cx="412124" cy="38068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36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Диаграмма 2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3543887"/>
              </p:ext>
            </p:extLst>
          </p:nvPr>
        </p:nvGraphicFramePr>
        <p:xfrm>
          <a:off x="1295580" y="1300264"/>
          <a:ext cx="10787119" cy="5315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282699" y="226536"/>
            <a:ext cx="85471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 № 3. Доля населения, принявшего участие в выполнении нормативов испытаний (тестов) комплекса ГТО от  численности населения в возрасте от 6 лет, проживающего на территории Липецкой области/ муниципального образования.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20249" y="494724"/>
            <a:ext cx="26289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2000" b="1" dirty="0" smtClean="0">
                <a:ln/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Среднее значение по области </a:t>
            </a:r>
            <a:r>
              <a:rPr lang="ru-RU" sz="2000" b="1" dirty="0" smtClean="0">
                <a:ln/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0,50</a:t>
            </a:r>
            <a:endParaRPr lang="ru-RU" sz="2000" b="1" dirty="0">
              <a:ln/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8611978"/>
              </p:ext>
            </p:extLst>
          </p:nvPr>
        </p:nvGraphicFramePr>
        <p:xfrm>
          <a:off x="13649917" y="1395579"/>
          <a:ext cx="45719" cy="154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2241371" y="4341300"/>
            <a:ext cx="949986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8" name="TextBox 11"/>
          <p:cNvSpPr txBox="1"/>
          <p:nvPr/>
        </p:nvSpPr>
        <p:spPr>
          <a:xfrm>
            <a:off x="11279738" y="3957921"/>
            <a:ext cx="635000" cy="478065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0,50</a:t>
            </a:r>
            <a:endParaRPr lang="ru-RU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2444701" y="491892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0" name="TextBox 1"/>
          <p:cNvSpPr txBox="1"/>
          <p:nvPr/>
        </p:nvSpPr>
        <p:spPr>
          <a:xfrm>
            <a:off x="2895637" y="4928596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11" name="TextBox 1"/>
          <p:cNvSpPr txBox="1"/>
          <p:nvPr/>
        </p:nvSpPr>
        <p:spPr>
          <a:xfrm>
            <a:off x="3368648" y="4944343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12" name="TextBox 1"/>
          <p:cNvSpPr txBox="1"/>
          <p:nvPr/>
        </p:nvSpPr>
        <p:spPr>
          <a:xfrm>
            <a:off x="3793794" y="4941311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"/>
          <p:cNvSpPr txBox="1"/>
          <p:nvPr/>
        </p:nvSpPr>
        <p:spPr>
          <a:xfrm>
            <a:off x="4290896" y="4928596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4" name="TextBox 1"/>
          <p:cNvSpPr txBox="1"/>
          <p:nvPr/>
        </p:nvSpPr>
        <p:spPr>
          <a:xfrm>
            <a:off x="4726897" y="491892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5" name="TextBox 1"/>
          <p:cNvSpPr txBox="1"/>
          <p:nvPr/>
        </p:nvSpPr>
        <p:spPr>
          <a:xfrm>
            <a:off x="5189984" y="491892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5653833" y="4915896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"/>
          <p:cNvSpPr txBox="1"/>
          <p:nvPr/>
        </p:nvSpPr>
        <p:spPr>
          <a:xfrm>
            <a:off x="6656318" y="491892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8" name="TextBox 1"/>
          <p:cNvSpPr txBox="1"/>
          <p:nvPr/>
        </p:nvSpPr>
        <p:spPr>
          <a:xfrm>
            <a:off x="7083318" y="491892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"/>
          <p:cNvSpPr txBox="1"/>
          <p:nvPr/>
        </p:nvSpPr>
        <p:spPr>
          <a:xfrm>
            <a:off x="7566024" y="491892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"/>
          <p:cNvSpPr txBox="1"/>
          <p:nvPr/>
        </p:nvSpPr>
        <p:spPr>
          <a:xfrm>
            <a:off x="8068747" y="4929592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21" name="TextBox 1"/>
          <p:cNvSpPr txBox="1"/>
          <p:nvPr/>
        </p:nvSpPr>
        <p:spPr>
          <a:xfrm>
            <a:off x="8466514" y="491892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1"/>
          <p:cNvSpPr txBox="1"/>
          <p:nvPr/>
        </p:nvSpPr>
        <p:spPr>
          <a:xfrm>
            <a:off x="8931807" y="491892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1"/>
          <p:cNvSpPr txBox="1"/>
          <p:nvPr/>
        </p:nvSpPr>
        <p:spPr>
          <a:xfrm>
            <a:off x="9379485" y="491892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4" name="TextBox 1"/>
          <p:cNvSpPr txBox="1"/>
          <p:nvPr/>
        </p:nvSpPr>
        <p:spPr>
          <a:xfrm>
            <a:off x="9868031" y="491892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1"/>
          <p:cNvSpPr txBox="1"/>
          <p:nvPr/>
        </p:nvSpPr>
        <p:spPr>
          <a:xfrm>
            <a:off x="10356578" y="491186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6" name="TextBox 1"/>
          <p:cNvSpPr txBox="1"/>
          <p:nvPr/>
        </p:nvSpPr>
        <p:spPr>
          <a:xfrm>
            <a:off x="10769595" y="493281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1"/>
          <p:cNvSpPr txBox="1"/>
          <p:nvPr/>
        </p:nvSpPr>
        <p:spPr>
          <a:xfrm>
            <a:off x="11248126" y="491892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1"/>
          <p:cNvSpPr txBox="1"/>
          <p:nvPr/>
        </p:nvSpPr>
        <p:spPr>
          <a:xfrm>
            <a:off x="5264240" y="7298778"/>
            <a:ext cx="356917" cy="40045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166878" y="4911868"/>
            <a:ext cx="33855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82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Диаграмма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7299959"/>
              </p:ext>
            </p:extLst>
          </p:nvPr>
        </p:nvGraphicFramePr>
        <p:xfrm>
          <a:off x="1162687" y="1470798"/>
          <a:ext cx="10699113" cy="52219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282699" y="226536"/>
            <a:ext cx="85471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 № 4. Доля населения,  выполнившая нормативы испытаний (тестов) комплекса ГТО на знаки отличия  от   общей численности населения в возрасте от 6 лет, проживающего на территории Липецкой области/ муниципального образования.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64700" y="494724"/>
            <a:ext cx="26289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2000" b="1" dirty="0" smtClean="0">
                <a:ln/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Среднее значение по области </a:t>
            </a:r>
            <a:r>
              <a:rPr lang="ru-RU" sz="2000" b="1" dirty="0" smtClean="0">
                <a:ln/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0,07</a:t>
            </a:r>
            <a:endParaRPr lang="ru-RU" sz="2000" b="1" dirty="0">
              <a:ln/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11"/>
          <p:cNvSpPr txBox="1"/>
          <p:nvPr/>
        </p:nvSpPr>
        <p:spPr>
          <a:xfrm>
            <a:off x="11028608" y="4204309"/>
            <a:ext cx="609600" cy="32385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0,07</a:t>
            </a:r>
            <a:endParaRPr lang="ru-RU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098114" y="4493234"/>
            <a:ext cx="9441355" cy="34925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8" name="TextBox 1"/>
          <p:cNvSpPr txBox="1"/>
          <p:nvPr/>
        </p:nvSpPr>
        <p:spPr>
          <a:xfrm>
            <a:off x="2253221" y="4985237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2753815" y="498523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11" name="TextBox 1"/>
          <p:cNvSpPr txBox="1"/>
          <p:nvPr/>
        </p:nvSpPr>
        <p:spPr>
          <a:xfrm>
            <a:off x="3155368" y="498523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3606531" y="498524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"/>
          <p:cNvSpPr txBox="1"/>
          <p:nvPr/>
        </p:nvSpPr>
        <p:spPr>
          <a:xfrm>
            <a:off x="4108807" y="4985240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4" name="TextBox 1"/>
          <p:cNvSpPr txBox="1"/>
          <p:nvPr/>
        </p:nvSpPr>
        <p:spPr>
          <a:xfrm>
            <a:off x="4546689" y="4985247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15" name="TextBox 1"/>
          <p:cNvSpPr txBox="1"/>
          <p:nvPr/>
        </p:nvSpPr>
        <p:spPr>
          <a:xfrm>
            <a:off x="5023967" y="4985236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5461089" y="4985235"/>
            <a:ext cx="412124" cy="39180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"/>
          <p:cNvSpPr txBox="1"/>
          <p:nvPr/>
        </p:nvSpPr>
        <p:spPr>
          <a:xfrm>
            <a:off x="6882326" y="4985235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"/>
          <p:cNvSpPr txBox="1"/>
          <p:nvPr/>
        </p:nvSpPr>
        <p:spPr>
          <a:xfrm>
            <a:off x="8307320" y="4985241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9" name="TextBox 1"/>
          <p:cNvSpPr txBox="1"/>
          <p:nvPr/>
        </p:nvSpPr>
        <p:spPr>
          <a:xfrm>
            <a:off x="9175750" y="4985242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0" name="TextBox 1"/>
          <p:cNvSpPr txBox="1"/>
          <p:nvPr/>
        </p:nvSpPr>
        <p:spPr>
          <a:xfrm>
            <a:off x="9664700" y="4985251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21" name="TextBox 1"/>
          <p:cNvSpPr txBox="1"/>
          <p:nvPr/>
        </p:nvSpPr>
        <p:spPr>
          <a:xfrm>
            <a:off x="10154902" y="4985251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2" name="TextBox 1"/>
          <p:cNvSpPr txBox="1"/>
          <p:nvPr/>
        </p:nvSpPr>
        <p:spPr>
          <a:xfrm>
            <a:off x="10567026" y="4985251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23" name="TextBox 1"/>
          <p:cNvSpPr txBox="1"/>
          <p:nvPr/>
        </p:nvSpPr>
        <p:spPr>
          <a:xfrm>
            <a:off x="11028608" y="4985251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1"/>
          <p:cNvSpPr txBox="1"/>
          <p:nvPr/>
        </p:nvSpPr>
        <p:spPr>
          <a:xfrm>
            <a:off x="7845738" y="4985239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7466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Диаграмма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6652353"/>
              </p:ext>
            </p:extLst>
          </p:nvPr>
        </p:nvGraphicFramePr>
        <p:xfrm>
          <a:off x="1171439" y="1242198"/>
          <a:ext cx="10741876" cy="5407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282699" y="226536"/>
            <a:ext cx="85471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 № 5. Доля населения, выполнившее нормативы испытаний (тестов) комплекса ГТО  на знаки отличия от общей численности населения, принявшего участие в выполнении нормативов испытаний комплекса ГТО.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64700" y="380424"/>
            <a:ext cx="26289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2000" b="1" dirty="0" smtClean="0">
                <a:ln/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Среднее значение по области </a:t>
            </a:r>
            <a:r>
              <a:rPr lang="ru-RU" sz="2000" b="1" dirty="0" smtClean="0">
                <a:ln/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14,13</a:t>
            </a:r>
            <a:endParaRPr lang="ru-RU" sz="2000" b="1" dirty="0">
              <a:ln/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1021155"/>
              </p:ext>
            </p:extLst>
          </p:nvPr>
        </p:nvGraphicFramePr>
        <p:xfrm>
          <a:off x="2345116" y="6678406"/>
          <a:ext cx="8806646" cy="45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11"/>
          <p:cNvSpPr txBox="1"/>
          <p:nvPr/>
        </p:nvSpPr>
        <p:spPr>
          <a:xfrm>
            <a:off x="11033527" y="4092050"/>
            <a:ext cx="723900" cy="32385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14,13</a:t>
            </a:r>
            <a:endParaRPr lang="ru-RU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139054" y="4489342"/>
            <a:ext cx="9471985" cy="540"/>
          </a:xfrm>
          <a:prstGeom prst="line">
            <a:avLst/>
          </a:prstGeom>
          <a:noFill/>
          <a:ln w="25400" cap="flat" cmpd="sng" algn="ctr">
            <a:solidFill>
              <a:srgbClr val="C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8" name="TextBox 1"/>
          <p:cNvSpPr txBox="1"/>
          <p:nvPr/>
        </p:nvSpPr>
        <p:spPr>
          <a:xfrm>
            <a:off x="2228718" y="4955527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2731191" y="4959336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3195201" y="495552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3695754" y="4960615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"/>
          <p:cNvSpPr txBox="1"/>
          <p:nvPr/>
        </p:nvSpPr>
        <p:spPr>
          <a:xfrm>
            <a:off x="4117188" y="4958060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4" name="TextBox 1"/>
          <p:cNvSpPr txBox="1"/>
          <p:nvPr/>
        </p:nvSpPr>
        <p:spPr>
          <a:xfrm>
            <a:off x="4561727" y="4959244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"/>
          <p:cNvSpPr txBox="1"/>
          <p:nvPr/>
        </p:nvSpPr>
        <p:spPr>
          <a:xfrm>
            <a:off x="5044557" y="495552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5556249" y="4960615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"/>
          <p:cNvSpPr txBox="1"/>
          <p:nvPr/>
        </p:nvSpPr>
        <p:spPr>
          <a:xfrm>
            <a:off x="6935871" y="4955529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18" name="TextBox 1"/>
          <p:cNvSpPr txBox="1"/>
          <p:nvPr/>
        </p:nvSpPr>
        <p:spPr>
          <a:xfrm>
            <a:off x="8374932" y="4955530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9" name="TextBox 1"/>
          <p:cNvSpPr txBox="1"/>
          <p:nvPr/>
        </p:nvSpPr>
        <p:spPr>
          <a:xfrm>
            <a:off x="9269886" y="4955529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20" name="TextBox 1"/>
          <p:cNvSpPr txBox="1"/>
          <p:nvPr/>
        </p:nvSpPr>
        <p:spPr>
          <a:xfrm>
            <a:off x="9748111" y="496052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21" name="TextBox 1"/>
          <p:cNvSpPr txBox="1"/>
          <p:nvPr/>
        </p:nvSpPr>
        <p:spPr>
          <a:xfrm>
            <a:off x="10208356" y="4955529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22" name="TextBox 1"/>
          <p:cNvSpPr txBox="1"/>
          <p:nvPr/>
        </p:nvSpPr>
        <p:spPr>
          <a:xfrm>
            <a:off x="10671998" y="4958060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23" name="TextBox 1"/>
          <p:cNvSpPr txBox="1"/>
          <p:nvPr/>
        </p:nvSpPr>
        <p:spPr>
          <a:xfrm>
            <a:off x="11101588" y="4955529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4" name="Диаграмма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599095"/>
              </p:ext>
            </p:extLst>
          </p:nvPr>
        </p:nvGraphicFramePr>
        <p:xfrm>
          <a:off x="11513712" y="-962602"/>
          <a:ext cx="45719" cy="215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7" name="TextBox 1"/>
          <p:cNvSpPr txBox="1"/>
          <p:nvPr/>
        </p:nvSpPr>
        <p:spPr>
          <a:xfrm>
            <a:off x="7830825" y="4955529"/>
            <a:ext cx="412124" cy="39560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83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Диаграмма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4424028"/>
              </p:ext>
            </p:extLst>
          </p:nvPr>
        </p:nvGraphicFramePr>
        <p:xfrm>
          <a:off x="1177349" y="1549975"/>
          <a:ext cx="10706099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282699" y="226536"/>
            <a:ext cx="85471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 № 6. Количество ставок штатного расписания центров тестирования (или структурных подразделений организаций, наделенных правом по оценке выполнения нормативов испытаний (тестов) комплекса ГТО для оказания государственной услуги населению.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96450" y="739914"/>
            <a:ext cx="26289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2000" b="1" dirty="0" smtClean="0">
                <a:ln/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Общее количество ставок – 57</a:t>
            </a: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9206949"/>
              </p:ext>
            </p:extLst>
          </p:nvPr>
        </p:nvGraphicFramePr>
        <p:xfrm>
          <a:off x="1030421" y="1549975"/>
          <a:ext cx="10800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2266835" y="5088828"/>
            <a:ext cx="647521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2732581" y="5091345"/>
            <a:ext cx="608883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3149599" y="5133944"/>
            <a:ext cx="524457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4,5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3662331" y="5088827"/>
            <a:ext cx="627488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4126978" y="5088829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4574637" y="5084032"/>
            <a:ext cx="456215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4,5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5070429" y="5094611"/>
            <a:ext cx="485820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13" name="TextBox 1"/>
          <p:cNvSpPr txBox="1"/>
          <p:nvPr/>
        </p:nvSpPr>
        <p:spPr>
          <a:xfrm>
            <a:off x="5555018" y="5088827"/>
            <a:ext cx="669702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"/>
          <p:cNvSpPr txBox="1"/>
          <p:nvPr/>
        </p:nvSpPr>
        <p:spPr>
          <a:xfrm>
            <a:off x="5946134" y="5083043"/>
            <a:ext cx="47106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4,5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"/>
          <p:cNvSpPr txBox="1"/>
          <p:nvPr/>
        </p:nvSpPr>
        <p:spPr>
          <a:xfrm>
            <a:off x="6468769" y="5088828"/>
            <a:ext cx="708340" cy="43692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6919533" y="5088827"/>
            <a:ext cx="669701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"/>
          <p:cNvSpPr txBox="1"/>
          <p:nvPr/>
        </p:nvSpPr>
        <p:spPr>
          <a:xfrm>
            <a:off x="7349081" y="5067504"/>
            <a:ext cx="515154" cy="39178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4,5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"/>
          <p:cNvSpPr txBox="1"/>
          <p:nvPr/>
        </p:nvSpPr>
        <p:spPr>
          <a:xfrm>
            <a:off x="7861453" y="5088192"/>
            <a:ext cx="502276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19" name="TextBox 1"/>
          <p:cNvSpPr txBox="1"/>
          <p:nvPr/>
        </p:nvSpPr>
        <p:spPr>
          <a:xfrm>
            <a:off x="8269433" y="5067504"/>
            <a:ext cx="377544" cy="42287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"/>
          <p:cNvSpPr txBox="1"/>
          <p:nvPr/>
        </p:nvSpPr>
        <p:spPr>
          <a:xfrm>
            <a:off x="8748534" y="5101254"/>
            <a:ext cx="668850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1"/>
          <p:cNvSpPr txBox="1"/>
          <p:nvPr/>
        </p:nvSpPr>
        <p:spPr>
          <a:xfrm>
            <a:off x="9255283" y="5067504"/>
            <a:ext cx="513455" cy="38478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22" name="TextBox 1"/>
          <p:cNvSpPr txBox="1"/>
          <p:nvPr/>
        </p:nvSpPr>
        <p:spPr>
          <a:xfrm>
            <a:off x="9684719" y="5088178"/>
            <a:ext cx="668852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1"/>
          <p:cNvSpPr txBox="1"/>
          <p:nvPr/>
        </p:nvSpPr>
        <p:spPr>
          <a:xfrm>
            <a:off x="10145726" y="5088178"/>
            <a:ext cx="745901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1"/>
          <p:cNvSpPr txBox="1"/>
          <p:nvPr/>
        </p:nvSpPr>
        <p:spPr>
          <a:xfrm>
            <a:off x="10624593" y="5067497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5" name="TextBox 1"/>
          <p:cNvSpPr txBox="1"/>
          <p:nvPr/>
        </p:nvSpPr>
        <p:spPr>
          <a:xfrm>
            <a:off x="11104016" y="5063358"/>
            <a:ext cx="412124" cy="38162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11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Диаграмма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3852881"/>
              </p:ext>
            </p:extLst>
          </p:nvPr>
        </p:nvGraphicFramePr>
        <p:xfrm>
          <a:off x="982616" y="1242198"/>
          <a:ext cx="10800000" cy="5418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244599" y="226535"/>
            <a:ext cx="849630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 № 7. Количество опубликованных материалов по вопросам внедрения комплекса ГТО в региональных средствах массовой информации за оцениваемый период.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563100" y="534312"/>
            <a:ext cx="26289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2000" b="1" dirty="0" smtClean="0">
                <a:ln/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Всего по области </a:t>
            </a:r>
            <a:r>
              <a:rPr lang="ru-RU" sz="2000" b="1" dirty="0" smtClean="0">
                <a:ln/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866</a:t>
            </a:r>
            <a:r>
              <a:rPr lang="ru-RU" sz="2000" b="1" dirty="0" smtClean="0">
                <a:ln/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публикаций в СМИ</a:t>
            </a:r>
            <a:endParaRPr lang="ru-RU" sz="2000" b="1" dirty="0">
              <a:ln/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8832562"/>
              </p:ext>
            </p:extLst>
          </p:nvPr>
        </p:nvGraphicFramePr>
        <p:xfrm>
          <a:off x="982616" y="1440916"/>
          <a:ext cx="10800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2117499" y="4973784"/>
            <a:ext cx="550215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6" name="TextBox 1"/>
          <p:cNvSpPr txBox="1"/>
          <p:nvPr/>
        </p:nvSpPr>
        <p:spPr>
          <a:xfrm>
            <a:off x="2571661" y="4965117"/>
            <a:ext cx="532686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3000779" y="4961084"/>
            <a:ext cx="425003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3493038" y="4949344"/>
            <a:ext cx="574542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3903729" y="4961659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4343041" y="4966669"/>
            <a:ext cx="487967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4937021" y="4949344"/>
            <a:ext cx="515155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3" name="TextBox 1"/>
          <p:cNvSpPr txBox="1"/>
          <p:nvPr/>
        </p:nvSpPr>
        <p:spPr>
          <a:xfrm>
            <a:off x="5302785" y="4966669"/>
            <a:ext cx="379927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"/>
          <p:cNvSpPr txBox="1"/>
          <p:nvPr/>
        </p:nvSpPr>
        <p:spPr>
          <a:xfrm>
            <a:off x="5848439" y="4962232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5" name="TextBox 1"/>
          <p:cNvSpPr txBox="1"/>
          <p:nvPr/>
        </p:nvSpPr>
        <p:spPr>
          <a:xfrm>
            <a:off x="6260563" y="4962232"/>
            <a:ext cx="618186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6763553" y="4973004"/>
            <a:ext cx="668271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"/>
          <p:cNvSpPr txBox="1"/>
          <p:nvPr/>
        </p:nvSpPr>
        <p:spPr>
          <a:xfrm>
            <a:off x="7267440" y="4969742"/>
            <a:ext cx="52803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"/>
          <p:cNvSpPr txBox="1"/>
          <p:nvPr/>
        </p:nvSpPr>
        <p:spPr>
          <a:xfrm>
            <a:off x="7715875" y="4954354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19" name="TextBox 1"/>
          <p:cNvSpPr txBox="1"/>
          <p:nvPr/>
        </p:nvSpPr>
        <p:spPr>
          <a:xfrm>
            <a:off x="8127999" y="4954353"/>
            <a:ext cx="423573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"/>
          <p:cNvSpPr txBox="1"/>
          <p:nvPr/>
        </p:nvSpPr>
        <p:spPr>
          <a:xfrm>
            <a:off x="8631322" y="4966086"/>
            <a:ext cx="394235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1"/>
          <p:cNvSpPr txBox="1"/>
          <p:nvPr/>
        </p:nvSpPr>
        <p:spPr>
          <a:xfrm>
            <a:off x="9133981" y="496107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22" name="TextBox 1"/>
          <p:cNvSpPr txBox="1"/>
          <p:nvPr/>
        </p:nvSpPr>
        <p:spPr>
          <a:xfrm>
            <a:off x="9585933" y="4961075"/>
            <a:ext cx="419817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23" name="TextBox 1"/>
          <p:cNvSpPr txBox="1"/>
          <p:nvPr/>
        </p:nvSpPr>
        <p:spPr>
          <a:xfrm>
            <a:off x="10025755" y="4969742"/>
            <a:ext cx="71209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1"/>
          <p:cNvSpPr txBox="1"/>
          <p:nvPr/>
        </p:nvSpPr>
        <p:spPr>
          <a:xfrm>
            <a:off x="10471954" y="4964524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5" name="TextBox 1"/>
          <p:cNvSpPr txBox="1"/>
          <p:nvPr/>
        </p:nvSpPr>
        <p:spPr>
          <a:xfrm>
            <a:off x="10974230" y="4961075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91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79650" y="683735"/>
            <a:ext cx="85471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0"/>
                <a:solidFill>
                  <a:schemeClr val="accent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Итоговый рейтинг за 2 квартал 2020 г</a:t>
            </a:r>
            <a:r>
              <a:rPr lang="ru-RU" sz="2800" b="1" dirty="0">
                <a:ln w="0"/>
                <a:solidFill>
                  <a:schemeClr val="accent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2715613"/>
              </p:ext>
            </p:extLst>
          </p:nvPr>
        </p:nvGraphicFramePr>
        <p:xfrm>
          <a:off x="827621" y="1268510"/>
          <a:ext cx="10800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4404266"/>
              </p:ext>
            </p:extLst>
          </p:nvPr>
        </p:nvGraphicFramePr>
        <p:xfrm>
          <a:off x="685800" y="1110307"/>
          <a:ext cx="11506200" cy="5536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1090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580</TotalTime>
  <Words>410</Words>
  <Application>Microsoft Office PowerPoint</Application>
  <PresentationFormat>Широкоэкранный</PresentationFormat>
  <Paragraphs>153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Corbel</vt:lpstr>
      <vt:lpstr>Times New Roman</vt:lpstr>
      <vt:lpstr>Параллакс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74</cp:revision>
  <dcterms:created xsi:type="dcterms:W3CDTF">2019-11-19T10:46:14Z</dcterms:created>
  <dcterms:modified xsi:type="dcterms:W3CDTF">2020-08-10T08:09:55Z</dcterms:modified>
</cp:coreProperties>
</file>