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.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1\&#1056;&#1077;&#1081;&#1090;&#1080;&#1085;&#1075;%201%20&#1082;&#1074;&#1072;&#1088;&#1090;&#1072;&#1083;\&#1056;&#1045;&#1049;&#1058;&#1048;&#1053;&#1043;%201%20&#1050;&#1042;.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&#1086;&#1090;&#1072;\&#1088;&#1077;&#1081;&#1090;&#1080;&#1085;&#1075;\&#1056;&#1045;&#1049;&#1058;&#1048;&#1053;&#1043;%201%20&#1050;&#104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44;&#1077;&#1103;&#1090;&#1077;&#1083;&#1100;&#1085;&#1086;&#1089;&#1090;&#1100;%20&#1062;&#1077;&#1085;&#1090;&#1088;&#1072;\&#1054;&#1090;&#1076;&#1077;&#1083;%20&#1042;&#1060;&#1057;&#1050;%20&#1043;&#1058;&#1054;\&#1056;&#1045;&#1049;&#1058;&#1048;&#1053;&#1043;\&#1056;&#1077;&#1081;&#1090;&#1080;&#1085;&#1075;%202020\&#1056;&#1077;&#1081;&#1090;&#1080;&#1085;&#1075;%204%20&#1082;&#1074;&#1072;&#1088;&#1090;&#1072;&#1083;%202020\&#1056;&#1045;&#1049;&#1058;&#1048;&#1053;&#1043;%204%20&#1050;&#104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79000"/>
              </a:srgbClr>
            </a:gs>
            <a:gs pos="45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Лист1!$E$7:$E$26</c:f>
              <c:numCache>
                <c:formatCode>0.00</c:formatCode>
                <c:ptCount val="20"/>
                <c:pt idx="0">
                  <c:v>19.622055397359564</c:v>
                </c:pt>
                <c:pt idx="1">
                  <c:v>14.9851230727617</c:v>
                </c:pt>
                <c:pt idx="2">
                  <c:v>25.086814690097864</c:v>
                </c:pt>
                <c:pt idx="3">
                  <c:v>24.954960751512033</c:v>
                </c:pt>
                <c:pt idx="4">
                  <c:v>23.500993317681054</c:v>
                </c:pt>
                <c:pt idx="5">
                  <c:v>16.154933196300103</c:v>
                </c:pt>
                <c:pt idx="6">
                  <c:v>14.32344953309275</c:v>
                </c:pt>
                <c:pt idx="7">
                  <c:v>15.747394618136568</c:v>
                </c:pt>
                <c:pt idx="8">
                  <c:v>21.479482388762023</c:v>
                </c:pt>
                <c:pt idx="9">
                  <c:v>17.993658622511891</c:v>
                </c:pt>
                <c:pt idx="10">
                  <c:v>20.111450253423317</c:v>
                </c:pt>
                <c:pt idx="11">
                  <c:v>13.617021276595745</c:v>
                </c:pt>
                <c:pt idx="12">
                  <c:v>21.782881256213102</c:v>
                </c:pt>
                <c:pt idx="13">
                  <c:v>19.673149816690486</c:v>
                </c:pt>
                <c:pt idx="14">
                  <c:v>19.234913793103448</c:v>
                </c:pt>
                <c:pt idx="15">
                  <c:v>28.408359438698881</c:v>
                </c:pt>
                <c:pt idx="16">
                  <c:v>18.93250494210675</c:v>
                </c:pt>
                <c:pt idx="17">
                  <c:v>17.509922408552939</c:v>
                </c:pt>
                <c:pt idx="18">
                  <c:v>13.702010305537412</c:v>
                </c:pt>
                <c:pt idx="19">
                  <c:v>4.8904727983915501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4213120"/>
        <c:axId val="84293888"/>
        <c:axId val="0"/>
      </c:bar3DChart>
      <c:catAx>
        <c:axId val="8421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4293888"/>
        <c:crosses val="autoZero"/>
        <c:auto val="1"/>
        <c:lblAlgn val="ctr"/>
        <c:lblOffset val="100"/>
        <c:noMultiLvlLbl val="0"/>
      </c:catAx>
      <c:valAx>
        <c:axId val="842938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421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Лист7!$B$7:$B$26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Лист7!$K$7:$K$26</c:f>
              <c:numCache>
                <c:formatCode>0</c:formatCode>
                <c:ptCount val="20"/>
                <c:pt idx="0">
                  <c:v>12</c:v>
                </c:pt>
                <c:pt idx="1">
                  <c:v>15</c:v>
                </c:pt>
                <c:pt idx="2">
                  <c:v>1</c:v>
                </c:pt>
                <c:pt idx="3">
                  <c:v>9</c:v>
                </c:pt>
                <c:pt idx="4">
                  <c:v>1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28</c:v>
                </c:pt>
                <c:pt idx="9">
                  <c:v>5</c:v>
                </c:pt>
                <c:pt idx="10">
                  <c:v>1</c:v>
                </c:pt>
                <c:pt idx="11">
                  <c:v>10</c:v>
                </c:pt>
                <c:pt idx="12">
                  <c:v>27</c:v>
                </c:pt>
                <c:pt idx="13">
                  <c:v>9</c:v>
                </c:pt>
                <c:pt idx="14">
                  <c:v>0</c:v>
                </c:pt>
                <c:pt idx="15">
                  <c:v>3</c:v>
                </c:pt>
                <c:pt idx="16">
                  <c:v>13</c:v>
                </c:pt>
                <c:pt idx="17">
                  <c:v>2</c:v>
                </c:pt>
                <c:pt idx="18">
                  <c:v>49</c:v>
                </c:pt>
                <c:pt idx="19">
                  <c:v>176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110784"/>
        <c:axId val="72378624"/>
        <c:axId val="0"/>
      </c:bar3DChart>
      <c:catAx>
        <c:axId val="6911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378624"/>
        <c:crosses val="autoZero"/>
        <c:auto val="1"/>
        <c:lblAlgn val="ctr"/>
        <c:lblOffset val="100"/>
        <c:noMultiLvlLbl val="0"/>
      </c:catAx>
      <c:valAx>
        <c:axId val="723786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69110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268608"/>
        <c:axId val="113270144"/>
        <c:axId val="0"/>
      </c:bar3DChart>
      <c:catAx>
        <c:axId val="11326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270144"/>
        <c:crosses val="autoZero"/>
        <c:auto val="1"/>
        <c:lblAlgn val="ctr"/>
        <c:lblOffset val="100"/>
        <c:noMultiLvlLbl val="0"/>
      </c:catAx>
      <c:valAx>
        <c:axId val="11327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268608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25"/>
      <c:rotY val="5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bg2">
                <a:lumMod val="75000"/>
              </a:schemeClr>
            </a:gs>
            <a:gs pos="38000">
              <a:schemeClr val="accent3">
                <a:lumMod val="40000"/>
                <a:lumOff val="60000"/>
              </a:schemeClr>
            </a:gs>
            <a:gs pos="64999">
              <a:schemeClr val="accent4">
                <a:lumMod val="40000"/>
                <a:lumOff val="60000"/>
              </a:schemeClr>
            </a:gs>
            <a:gs pos="89999">
              <a:schemeClr val="accent6">
                <a:lumMod val="60000"/>
                <a:lumOff val="40000"/>
              </a:schemeClr>
            </a:gs>
            <a:gs pos="100000">
              <a:srgbClr val="FF8200"/>
            </a:gs>
          </a:gsLst>
          <a:lin ang="54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0.1252694166415757"/>
          <c:y val="5.0154538291497158E-2"/>
          <c:w val="0.87137976235010184"/>
          <c:h val="0.637760916083348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Измалковский район </c:v>
                </c:pt>
                <c:pt idx="1">
                  <c:v>Липецкий район</c:v>
                </c:pt>
                <c:pt idx="2">
                  <c:v>Усманский район </c:v>
                </c:pt>
                <c:pt idx="3">
                  <c:v>г.Елец </c:v>
                </c:pt>
                <c:pt idx="4">
                  <c:v>Грязинский район </c:v>
                </c:pt>
                <c:pt idx="5">
                  <c:v>Добровский район </c:v>
                </c:pt>
                <c:pt idx="6">
                  <c:v>Долгоруковский район </c:v>
                </c:pt>
                <c:pt idx="7">
                  <c:v>Становлянский район </c:v>
                </c:pt>
                <c:pt idx="8">
                  <c:v>Тербунский район </c:v>
                </c:pt>
                <c:pt idx="9">
                  <c:v>Данковский район </c:v>
                </c:pt>
                <c:pt idx="10">
                  <c:v>Добринский район </c:v>
                </c:pt>
                <c:pt idx="11">
                  <c:v>Краснинский район </c:v>
                </c:pt>
                <c:pt idx="12">
                  <c:v>г. Липецк</c:v>
                </c:pt>
                <c:pt idx="13">
                  <c:v>Чаплыгинский район</c:v>
                </c:pt>
                <c:pt idx="14">
                  <c:v>Хлевенский район</c:v>
                </c:pt>
                <c:pt idx="15">
                  <c:v>Воловский район </c:v>
                </c:pt>
                <c:pt idx="16">
                  <c:v>Елецкий район </c:v>
                </c:pt>
                <c:pt idx="17">
                  <c:v>Лев-Толстовский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'лист 8'!$B$2:$B$21</c:f>
              <c:numCache>
                <c:formatCode>0.0</c:formatCode>
                <c:ptCount val="20"/>
                <c:pt idx="0">
                  <c:v>108</c:v>
                </c:pt>
                <c:pt idx="1">
                  <c:v>96</c:v>
                </c:pt>
                <c:pt idx="2">
                  <c:v>93</c:v>
                </c:pt>
                <c:pt idx="3">
                  <c:v>87</c:v>
                </c:pt>
                <c:pt idx="4">
                  <c:v>79.5</c:v>
                </c:pt>
                <c:pt idx="5">
                  <c:v>77</c:v>
                </c:pt>
                <c:pt idx="6">
                  <c:v>73</c:v>
                </c:pt>
                <c:pt idx="7">
                  <c:v>72.5</c:v>
                </c:pt>
                <c:pt idx="8">
                  <c:v>67.5</c:v>
                </c:pt>
                <c:pt idx="9">
                  <c:v>66.5</c:v>
                </c:pt>
                <c:pt idx="10">
                  <c:v>66</c:v>
                </c:pt>
                <c:pt idx="11">
                  <c:v>65</c:v>
                </c:pt>
                <c:pt idx="12">
                  <c:v>64</c:v>
                </c:pt>
                <c:pt idx="13">
                  <c:v>57.5</c:v>
                </c:pt>
                <c:pt idx="14">
                  <c:v>56.5</c:v>
                </c:pt>
                <c:pt idx="15">
                  <c:v>49.5</c:v>
                </c:pt>
                <c:pt idx="16">
                  <c:v>46</c:v>
                </c:pt>
                <c:pt idx="17">
                  <c:v>40.5</c:v>
                </c:pt>
                <c:pt idx="18">
                  <c:v>37.5</c:v>
                </c:pt>
                <c:pt idx="19">
                  <c:v>33.5</c:v>
                </c:pt>
              </c:numCache>
            </c:numRef>
          </c:val>
        </c:ser>
        <c:ser>
          <c:idx val="1"/>
          <c:order val="1"/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'лист 8'!$A$2:$A$21</c:f>
              <c:strCache>
                <c:ptCount val="20"/>
                <c:pt idx="0">
                  <c:v>Измалковский район </c:v>
                </c:pt>
                <c:pt idx="1">
                  <c:v>Липецкий район</c:v>
                </c:pt>
                <c:pt idx="2">
                  <c:v>Усманский район </c:v>
                </c:pt>
                <c:pt idx="3">
                  <c:v>г.Елец </c:v>
                </c:pt>
                <c:pt idx="4">
                  <c:v>Грязинский район </c:v>
                </c:pt>
                <c:pt idx="5">
                  <c:v>Добровский район </c:v>
                </c:pt>
                <c:pt idx="6">
                  <c:v>Долгоруковский район </c:v>
                </c:pt>
                <c:pt idx="7">
                  <c:v>Становлянский район </c:v>
                </c:pt>
                <c:pt idx="8">
                  <c:v>Тербунский район </c:v>
                </c:pt>
                <c:pt idx="9">
                  <c:v>Данковский район </c:v>
                </c:pt>
                <c:pt idx="10">
                  <c:v>Добринский район </c:v>
                </c:pt>
                <c:pt idx="11">
                  <c:v>Краснинский район </c:v>
                </c:pt>
                <c:pt idx="12">
                  <c:v>г. Липецк</c:v>
                </c:pt>
                <c:pt idx="13">
                  <c:v>Чаплыгинский район</c:v>
                </c:pt>
                <c:pt idx="14">
                  <c:v>Хлевенский район</c:v>
                </c:pt>
                <c:pt idx="15">
                  <c:v>Воловский район </c:v>
                </c:pt>
                <c:pt idx="16">
                  <c:v>Елецкий район </c:v>
                </c:pt>
                <c:pt idx="17">
                  <c:v>Лев-Толстовский район</c:v>
                </c:pt>
                <c:pt idx="18">
                  <c:v>Лебедянский район </c:v>
                </c:pt>
                <c:pt idx="19">
                  <c:v>Задонский район </c:v>
                </c:pt>
              </c:strCache>
            </c:strRef>
          </c:cat>
          <c:val>
            <c:numRef>
              <c:f>'лист 8'!$C$2:$C$21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468736"/>
        <c:axId val="72474624"/>
        <c:axId val="0"/>
      </c:bar3DChart>
      <c:catAx>
        <c:axId val="7246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2474624"/>
        <c:crosses val="autoZero"/>
        <c:auto val="1"/>
        <c:lblAlgn val="ctr"/>
        <c:lblOffset val="100"/>
        <c:noMultiLvlLbl val="0"/>
      </c:catAx>
      <c:valAx>
        <c:axId val="724746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2468736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34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Лист3!$E$7:$E$26</c:f>
              <c:numCache>
                <c:formatCode>0.00</c:formatCode>
                <c:ptCount val="20"/>
                <c:pt idx="0">
                  <c:v>2.8144239226033423</c:v>
                </c:pt>
                <c:pt idx="1">
                  <c:v>6.453068592057762</c:v>
                </c:pt>
                <c:pt idx="2">
                  <c:v>1.4541387024608501</c:v>
                </c:pt>
                <c:pt idx="3">
                  <c:v>1.0313265437669201</c:v>
                </c:pt>
                <c:pt idx="4">
                  <c:v>2.7473583093179634</c:v>
                </c:pt>
                <c:pt idx="5">
                  <c:v>13.041749502982109</c:v>
                </c:pt>
                <c:pt idx="6">
                  <c:v>0.67532467532467533</c:v>
                </c:pt>
                <c:pt idx="7">
                  <c:v>2.6669300671671277</c:v>
                </c:pt>
                <c:pt idx="8">
                  <c:v>9.3427835051546388</c:v>
                </c:pt>
                <c:pt idx="9">
                  <c:v>25.893294175232501</c:v>
                </c:pt>
                <c:pt idx="10">
                  <c:v>2.7290448343079921</c:v>
                </c:pt>
                <c:pt idx="11">
                  <c:v>1.6826923076923077</c:v>
                </c:pt>
                <c:pt idx="12">
                  <c:v>4.0793517742386136</c:v>
                </c:pt>
                <c:pt idx="13">
                  <c:v>3.790271636133923</c:v>
                </c:pt>
                <c:pt idx="14">
                  <c:v>5.1948051948051948</c:v>
                </c:pt>
                <c:pt idx="15">
                  <c:v>8.9123867069486398</c:v>
                </c:pt>
                <c:pt idx="16">
                  <c:v>2.2374701670644392</c:v>
                </c:pt>
                <c:pt idx="17">
                  <c:v>3.3694098427608741</c:v>
                </c:pt>
                <c:pt idx="18">
                  <c:v>4.1540556900726395</c:v>
                </c:pt>
                <c:pt idx="19">
                  <c:v>2.0986856280973925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964288"/>
        <c:axId val="110012288"/>
        <c:axId val="0"/>
      </c:bar3DChart>
      <c:catAx>
        <c:axId val="10996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0012288"/>
        <c:crosses val="autoZero"/>
        <c:auto val="1"/>
        <c:lblAlgn val="ctr"/>
        <c:lblOffset val="100"/>
        <c:noMultiLvlLbl val="0"/>
      </c:catAx>
      <c:valAx>
        <c:axId val="1100122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9964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Лист3!$E$7:$E$26</c:f>
              <c:numCache>
                <c:formatCode>0.000</c:formatCode>
                <c:ptCount val="20"/>
                <c:pt idx="0">
                  <c:v>0.5522478212097679</c:v>
                </c:pt>
                <c:pt idx="1">
                  <c:v>0.96700027048958614</c:v>
                </c:pt>
                <c:pt idx="2">
                  <c:v>0.36479708162334701</c:v>
                </c:pt>
                <c:pt idx="3">
                  <c:v>0.25736713421696045</c:v>
                </c:pt>
                <c:pt idx="4">
                  <c:v>0.64565649268556979</c:v>
                </c:pt>
                <c:pt idx="5">
                  <c:v>2.1068859198355603</c:v>
                </c:pt>
                <c:pt idx="6">
                  <c:v>9.6729789054652335E-2</c:v>
                </c:pt>
                <c:pt idx="7">
                  <c:v>0.41997200186654221</c:v>
                </c:pt>
                <c:pt idx="8">
                  <c:v>2.0067815376098541</c:v>
                </c:pt>
                <c:pt idx="9">
                  <c:v>4.6591509600140917</c:v>
                </c:pt>
                <c:pt idx="10">
                  <c:v>0.54885049424547061</c:v>
                </c:pt>
                <c:pt idx="11">
                  <c:v>0.22913256955810146</c:v>
                </c:pt>
                <c:pt idx="12">
                  <c:v>0.88860035300561968</c:v>
                </c:pt>
                <c:pt idx="13">
                  <c:v>0.74566581743615246</c:v>
                </c:pt>
                <c:pt idx="14">
                  <c:v>0.9992163009404389</c:v>
                </c:pt>
                <c:pt idx="15">
                  <c:v>2.5318628502767884</c:v>
                </c:pt>
                <c:pt idx="16">
                  <c:v>0.42360914995763904</c:v>
                </c:pt>
                <c:pt idx="17">
                  <c:v>0.58998104909357452</c:v>
                </c:pt>
                <c:pt idx="18">
                  <c:v>0.56918913875151622</c:v>
                </c:pt>
                <c:pt idx="19">
                  <c:v>0.10263564976585585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558208"/>
        <c:axId val="111761280"/>
        <c:axId val="0"/>
      </c:bar3DChart>
      <c:catAx>
        <c:axId val="11055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761280"/>
        <c:crosses val="autoZero"/>
        <c:auto val="1"/>
        <c:lblAlgn val="ctr"/>
        <c:lblOffset val="100"/>
        <c:noMultiLvlLbl val="0"/>
      </c:catAx>
      <c:valAx>
        <c:axId val="111761280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055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89184"/>
        <c:axId val="111790720"/>
        <c:axId val="0"/>
      </c:bar3DChart>
      <c:catAx>
        <c:axId val="111789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790720"/>
        <c:crosses val="autoZero"/>
        <c:auto val="1"/>
        <c:lblAlgn val="ctr"/>
        <c:lblOffset val="100"/>
        <c:noMultiLvlLbl val="0"/>
      </c:catAx>
      <c:valAx>
        <c:axId val="11179072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789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Лист4!$E$7:$E$26</c:f>
              <c:numCache>
                <c:formatCode>0.00</c:formatCode>
                <c:ptCount val="20"/>
                <c:pt idx="0">
                  <c:v>0</c:v>
                </c:pt>
                <c:pt idx="1">
                  <c:v>0.12713010549093859</c:v>
                </c:pt>
                <c:pt idx="2">
                  <c:v>0.12627591286962012</c:v>
                </c:pt>
                <c:pt idx="3">
                  <c:v>0.14155192381932827</c:v>
                </c:pt>
                <c:pt idx="4">
                  <c:v>0.19866353621094454</c:v>
                </c:pt>
                <c:pt idx="5">
                  <c:v>6.4234326824254881E-2</c:v>
                </c:pt>
                <c:pt idx="6">
                  <c:v>6.6966777037836239E-2</c:v>
                </c:pt>
                <c:pt idx="7">
                  <c:v>0</c:v>
                </c:pt>
                <c:pt idx="8">
                  <c:v>0.38751643484879938</c:v>
                </c:pt>
                <c:pt idx="9">
                  <c:v>1.7614937466971993E-2</c:v>
                </c:pt>
                <c:pt idx="10">
                  <c:v>0</c:v>
                </c:pt>
                <c:pt idx="11">
                  <c:v>1.3093289689034371E-2</c:v>
                </c:pt>
                <c:pt idx="12">
                  <c:v>0.21910693635755008</c:v>
                </c:pt>
                <c:pt idx="13">
                  <c:v>0.18641645435903811</c:v>
                </c:pt>
                <c:pt idx="14">
                  <c:v>0.1959247648902821</c:v>
                </c:pt>
                <c:pt idx="15">
                  <c:v>0.24674934557782258</c:v>
                </c:pt>
                <c:pt idx="16">
                  <c:v>8.4721829991527817E-2</c:v>
                </c:pt>
                <c:pt idx="17">
                  <c:v>0.13587442342761111</c:v>
                </c:pt>
                <c:pt idx="18">
                  <c:v>0.16070003006645725</c:v>
                </c:pt>
                <c:pt idx="19">
                  <c:v>3.1823373952041538E-2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821184"/>
        <c:axId val="7844224"/>
        <c:axId val="0"/>
      </c:bar3DChart>
      <c:catAx>
        <c:axId val="7821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44224"/>
        <c:crosses val="autoZero"/>
        <c:auto val="1"/>
        <c:lblAlgn val="ctr"/>
        <c:lblOffset val="100"/>
        <c:noMultiLvlLbl val="0"/>
      </c:catAx>
      <c:valAx>
        <c:axId val="78442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7821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9.5592483722969565E-2"/>
          <c:y val="3.8645126964252749E-2"/>
          <c:w val="0.87804578762914753"/>
          <c:h val="0.6062967917044914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Лист5!$B$7:$B$26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Лист5!$E$7:$E$26</c:f>
              <c:numCache>
                <c:formatCode>0.00</c:formatCode>
                <c:ptCount val="20"/>
                <c:pt idx="0">
                  <c:v>0</c:v>
                </c:pt>
                <c:pt idx="1">
                  <c:v>13.146853146853147</c:v>
                </c:pt>
                <c:pt idx="2">
                  <c:v>34.615384615384613</c:v>
                </c:pt>
                <c:pt idx="3">
                  <c:v>55.000000000000007</c:v>
                </c:pt>
                <c:pt idx="4">
                  <c:v>30.76923076923077</c:v>
                </c:pt>
                <c:pt idx="5">
                  <c:v>3.0487804878048781</c:v>
                </c:pt>
                <c:pt idx="6">
                  <c:v>69.230769230769226</c:v>
                </c:pt>
                <c:pt idx="7">
                  <c:v>0</c:v>
                </c:pt>
                <c:pt idx="8">
                  <c:v>19.310344827586206</c:v>
                </c:pt>
                <c:pt idx="9">
                  <c:v>0.3780718336483932</c:v>
                </c:pt>
                <c:pt idx="10">
                  <c:v>0</c:v>
                </c:pt>
                <c:pt idx="11">
                  <c:v>5.7142857142857144</c:v>
                </c:pt>
                <c:pt idx="12">
                  <c:v>24.657534246575342</c:v>
                </c:pt>
                <c:pt idx="13">
                  <c:v>25</c:v>
                </c:pt>
                <c:pt idx="14">
                  <c:v>19.607843137254903</c:v>
                </c:pt>
                <c:pt idx="15">
                  <c:v>9.7457627118644066</c:v>
                </c:pt>
                <c:pt idx="16">
                  <c:v>20</c:v>
                </c:pt>
                <c:pt idx="17">
                  <c:v>23.030303030303031</c:v>
                </c:pt>
                <c:pt idx="18">
                  <c:v>28.233151183970858</c:v>
                </c:pt>
                <c:pt idx="19">
                  <c:v>31.006160164271044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034560"/>
        <c:axId val="34365440"/>
        <c:axId val="0"/>
      </c:bar3DChart>
      <c:catAx>
        <c:axId val="8034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365440"/>
        <c:crosses val="autoZero"/>
        <c:auto val="1"/>
        <c:lblAlgn val="ctr"/>
        <c:lblOffset val="100"/>
        <c:noMultiLvlLbl val="0"/>
      </c:catAx>
      <c:valAx>
        <c:axId val="343654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03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212224"/>
        <c:axId val="114222208"/>
        <c:axId val="0"/>
      </c:bar3DChart>
      <c:catAx>
        <c:axId val="11421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222208"/>
        <c:crosses val="autoZero"/>
        <c:auto val="1"/>
        <c:lblAlgn val="ctr"/>
        <c:lblOffset val="100"/>
        <c:noMultiLvlLbl val="0"/>
      </c:catAx>
      <c:valAx>
        <c:axId val="11422220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1421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57000"/>
              </a:srgbClr>
            </a:gs>
            <a:gs pos="43000">
              <a:srgbClr val="D4DEFF"/>
            </a:gs>
            <a:gs pos="83000">
              <a:srgbClr val="D4DEFF"/>
            </a:gs>
            <a:gs pos="100000">
              <a:srgbClr val="96AB94">
                <a:alpha val="4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232704"/>
        <c:axId val="114291840"/>
        <c:axId val="0"/>
      </c:bar3DChart>
      <c:catAx>
        <c:axId val="114232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291840"/>
        <c:crosses val="autoZero"/>
        <c:auto val="1"/>
        <c:lblAlgn val="ctr"/>
        <c:lblOffset val="100"/>
        <c:noMultiLvlLbl val="0"/>
      </c:catAx>
      <c:valAx>
        <c:axId val="1142918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14232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8488C4">
                <a:alpha val="65000"/>
              </a:srgbClr>
            </a:gs>
            <a:gs pos="22000">
              <a:srgbClr val="D4DEFF"/>
            </a:gs>
            <a:gs pos="83000">
              <a:srgbClr val="D4DEFF"/>
            </a:gs>
            <a:gs pos="100000">
              <a:srgbClr val="96AB94">
                <a:alpha val="33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Лист6!$D$7:$D$26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0.5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322816"/>
        <c:axId val="115672192"/>
        <c:axId val="0"/>
      </c:bar3DChart>
      <c:catAx>
        <c:axId val="11432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672192"/>
        <c:crosses val="autoZero"/>
        <c:auto val="1"/>
        <c:lblAlgn val="ctr"/>
        <c:lblOffset val="100"/>
        <c:noMultiLvlLbl val="0"/>
      </c:catAx>
      <c:valAx>
        <c:axId val="115672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32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25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51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1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7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8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6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3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85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4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E238D3-663E-4851-A6F7-2DC5E7A3257E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9E2C48-6B85-4C27-90E8-F21B62B77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9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  <p:sldLayoutId id="21474839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05452"/>
              </p:ext>
            </p:extLst>
          </p:nvPr>
        </p:nvGraphicFramePr>
        <p:xfrm>
          <a:off x="1231900" y="1033469"/>
          <a:ext cx="10960101" cy="566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1900" y="261263"/>
            <a:ext cx="8547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1. Доля населения, зарегистрированного в электронной базе данных, от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63100" y="458562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12,65</a:t>
            </a:r>
            <a:endParaRPr lang="ru-RU" sz="2000" b="1" dirty="0">
              <a:ln/>
              <a:solidFill>
                <a:srgbClr val="C0000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223884" y="5040812"/>
            <a:ext cx="412124" cy="36570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773622" y="502776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8562297" y="4996610"/>
            <a:ext cx="412124" cy="4041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0434248" y="49820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3332502" y="5030153"/>
            <a:ext cx="412124" cy="4053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6199763" y="500159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776206" y="50109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972408" y="498341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0864200" y="50147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2364082" y="501174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8088778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8960660" y="50366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508737" y="502776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126712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6611887" y="5025643"/>
            <a:ext cx="412124" cy="3699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169004" y="5052229"/>
            <a:ext cx="412124" cy="3661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11356695" y="500181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2251933" y="3486014"/>
            <a:ext cx="9597689" cy="137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11203570" y="3160294"/>
            <a:ext cx="901700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12,65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3701113" y="8217072"/>
            <a:ext cx="412124" cy="4006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2917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9958" y="5040812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16252" y="5021575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851529"/>
              </p:ext>
            </p:extLst>
          </p:nvPr>
        </p:nvGraphicFramePr>
        <p:xfrm>
          <a:off x="1427967" y="1640910"/>
          <a:ext cx="10711710" cy="531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7817" y="268607"/>
            <a:ext cx="8547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2. </a:t>
            </a:r>
            <a:r>
              <a:rPr lang="ru-RU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4,34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8135788" y="52409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614673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10875107" y="525500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9095746" y="5255677"/>
            <a:ext cx="412124" cy="4003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448574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4928475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340599" y="527278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951043" y="5278344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10357581" y="523888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945457" y="525500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1310655" y="52599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8547912" y="525500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3492626" y="52599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7175512" y="526723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9507870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6247888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660012" y="5258957"/>
            <a:ext cx="55796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3080502" y="5264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7646646" y="524577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29166" y="4720032"/>
            <a:ext cx="9267108" cy="627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11"/>
          <p:cNvSpPr txBox="1"/>
          <p:nvPr/>
        </p:nvSpPr>
        <p:spPr>
          <a:xfrm>
            <a:off x="11172060" y="4381292"/>
            <a:ext cx="7112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4,34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835764" y="5278344"/>
            <a:ext cx="412124" cy="3806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787110"/>
              </p:ext>
            </p:extLst>
          </p:nvPr>
        </p:nvGraphicFramePr>
        <p:xfrm>
          <a:off x="1244509" y="1352810"/>
          <a:ext cx="10881099" cy="523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0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3. Доля населения, принявшего участие в выполнении нормативов испытаний (тестов) комплекса ГТО, от общей 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20249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0,55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611978"/>
              </p:ext>
            </p:extLst>
          </p:nvPr>
        </p:nvGraphicFramePr>
        <p:xfrm>
          <a:off x="13649917" y="1395579"/>
          <a:ext cx="45719" cy="15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214404" y="4581857"/>
            <a:ext cx="949986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1"/>
          <p:cNvSpPr txBox="1"/>
          <p:nvPr/>
        </p:nvSpPr>
        <p:spPr>
          <a:xfrm>
            <a:off x="11248126" y="4102943"/>
            <a:ext cx="635000" cy="4780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0,55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44470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895637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368648" y="494434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93794" y="494131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90896" y="492859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792138" y="4921536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524079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52918" y="494600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656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7083318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56602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103414" y="49189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8466514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8931807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9455461" y="49189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9933772" y="490296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0405359" y="491186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10836002" y="490296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1302148" y="489952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5264240" y="7298778"/>
            <a:ext cx="356917" cy="4004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1231" y="4938264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498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967864"/>
              </p:ext>
            </p:extLst>
          </p:nvPr>
        </p:nvGraphicFramePr>
        <p:xfrm>
          <a:off x="1231251" y="1340396"/>
          <a:ext cx="10718579" cy="5327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64700" y="4947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0,09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11005495" y="3886206"/>
            <a:ext cx="6096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0,09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30108" y="4246065"/>
            <a:ext cx="9384987" cy="1746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2253221" y="49852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753815" y="498523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218867" y="498522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763029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245628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632877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144125" y="4997483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609907" y="498523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882326" y="498523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07320" y="498524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5257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9742778" y="495968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154902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16484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028608" y="498525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7895196" y="49726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6055217" y="4997473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67341" y="4985251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28168" y="4985215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77413" y="4972509"/>
            <a:ext cx="412124" cy="3918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453873"/>
              </p:ext>
            </p:extLst>
          </p:nvPr>
        </p:nvGraphicFramePr>
        <p:xfrm>
          <a:off x="834488" y="1302707"/>
          <a:ext cx="11353427" cy="580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9516" y="196810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 комплекса ГТО.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4700" y="380424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Среднее значение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16,34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021155"/>
              </p:ext>
            </p:extLst>
          </p:nvPr>
        </p:nvGraphicFramePr>
        <p:xfrm>
          <a:off x="2345116" y="6678406"/>
          <a:ext cx="8806646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1"/>
          <p:cNvSpPr txBox="1"/>
          <p:nvPr/>
        </p:nvSpPr>
        <p:spPr>
          <a:xfrm>
            <a:off x="11084122" y="3890462"/>
            <a:ext cx="723900" cy="3238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,34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13393" y="4214312"/>
            <a:ext cx="9546985" cy="6242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xtBox 1"/>
          <p:cNvSpPr txBox="1"/>
          <p:nvPr/>
        </p:nvSpPr>
        <p:spPr>
          <a:xfrm>
            <a:off x="2139054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618731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131997" y="49580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64566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11718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561727" y="495924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044557" y="4955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493066" y="495552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6935871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350075" y="494643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926988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9748111" y="4960528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0208356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0671998" y="495806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1101588" y="49555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095"/>
              </p:ext>
            </p:extLst>
          </p:nvPr>
        </p:nvGraphicFramePr>
        <p:xfrm>
          <a:off x="11513712" y="-962602"/>
          <a:ext cx="45719" cy="215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1"/>
          <p:cNvSpPr txBox="1"/>
          <p:nvPr/>
        </p:nvSpPr>
        <p:spPr>
          <a:xfrm>
            <a:off x="7830825" y="4955529"/>
            <a:ext cx="412124" cy="39560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5941439" y="494972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01684" y="4949721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382487" y="4949720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8769781" y="494971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43499"/>
              </p:ext>
            </p:extLst>
          </p:nvPr>
        </p:nvGraphicFramePr>
        <p:xfrm>
          <a:off x="1189001" y="1459041"/>
          <a:ext cx="10810057" cy="527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2699" y="226536"/>
            <a:ext cx="8547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государственной услуги населению.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02897" y="477806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Общее количество ставок –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61</a:t>
            </a:r>
            <a:endParaRPr lang="ru-RU" sz="2000" b="1" dirty="0" smtClean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66835" y="5088828"/>
            <a:ext cx="64752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732581" y="5091345"/>
            <a:ext cx="60888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174593" y="5098581"/>
            <a:ext cx="52445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62331" y="5088827"/>
            <a:ext cx="62748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126978" y="5088829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574637" y="5084032"/>
            <a:ext cx="456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070429" y="5094611"/>
            <a:ext cx="48582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5555018" y="5088827"/>
            <a:ext cx="66970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6110439" y="5058273"/>
            <a:ext cx="47106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468769" y="5088828"/>
            <a:ext cx="708340" cy="4369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919533" y="5088827"/>
            <a:ext cx="6697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349081" y="5067504"/>
            <a:ext cx="515154" cy="3917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918849" y="5050947"/>
            <a:ext cx="50227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8269433" y="5067504"/>
            <a:ext cx="377544" cy="4228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748534" y="5101254"/>
            <a:ext cx="668850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316344" y="5048705"/>
            <a:ext cx="513455" cy="38478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9684719" y="5088178"/>
            <a:ext cx="66885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45726" y="5088178"/>
            <a:ext cx="74590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624593" y="5067497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1104016" y="5063358"/>
            <a:ext cx="412124" cy="38162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258309"/>
              </p:ext>
            </p:extLst>
          </p:nvPr>
        </p:nvGraphicFramePr>
        <p:xfrm>
          <a:off x="1080861" y="1052185"/>
          <a:ext cx="10756235" cy="5574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44599" y="226535"/>
            <a:ext cx="84963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  <a:endParaRPr lang="ru-RU" sz="20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85933" y="343812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Всего по области </a:t>
            </a:r>
            <a:r>
              <a:rPr lang="ru-RU" sz="2000" b="1" dirty="0" smtClean="0">
                <a:ln/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376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n/>
                <a:solidFill>
                  <a:srgbClr val="C00000"/>
                </a:solidFill>
                <a:effectLst/>
                <a:latin typeface="Garamond" panose="02020404030301010803" pitchFamily="18" charset="0"/>
                <a:cs typeface="Times New Roman" panose="02020603050405020304" pitchFamily="18" charset="0"/>
              </a:rPr>
              <a:t>публикаций в СМИ</a:t>
            </a:r>
            <a:endParaRPr lang="ru-RU" sz="2000" b="1" dirty="0">
              <a:ln/>
              <a:solidFill>
                <a:srgbClr val="C00000"/>
              </a:solidFill>
              <a:effectLst/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00242" y="4973955"/>
            <a:ext cx="55021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2680594" y="4965117"/>
            <a:ext cx="5326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3000779" y="4961084"/>
            <a:ext cx="604679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05458" y="4949344"/>
            <a:ext cx="574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066770" y="4949343"/>
            <a:ext cx="552542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485459" y="4966669"/>
            <a:ext cx="48796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977594" y="4949344"/>
            <a:ext cx="51515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412113" y="4975517"/>
            <a:ext cx="47738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971249" y="496223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6322691" y="4962232"/>
            <a:ext cx="618186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763553" y="4973004"/>
            <a:ext cx="668271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267440" y="4969742"/>
            <a:ext cx="52803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715875" y="4954354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8127999" y="4954353"/>
            <a:ext cx="503323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631322" y="4966086"/>
            <a:ext cx="394235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9138964" y="4949341"/>
            <a:ext cx="520548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9585933" y="4961075"/>
            <a:ext cx="419817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0103576" y="4969742"/>
            <a:ext cx="71209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0562106" y="4969742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10974230" y="4961075"/>
            <a:ext cx="412124" cy="3917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9650" y="683735"/>
            <a:ext cx="8547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Итоговый рейтинг за </a:t>
            </a:r>
            <a:r>
              <a:rPr lang="ru-RU" sz="32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1 квартал 2021 г</a:t>
            </a:r>
            <a:r>
              <a:rPr lang="ru-RU" sz="2800" b="1" dirty="0" smtClean="0">
                <a:ln w="0"/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ода</a:t>
            </a:r>
            <a:endParaRPr lang="ru-RU" sz="2800" b="1" dirty="0">
              <a:ln w="0"/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715613"/>
              </p:ext>
            </p:extLst>
          </p:nvPr>
        </p:nvGraphicFramePr>
        <p:xfrm>
          <a:off x="827621" y="1268510"/>
          <a:ext cx="10800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08817"/>
              </p:ext>
            </p:extLst>
          </p:nvPr>
        </p:nvGraphicFramePr>
        <p:xfrm>
          <a:off x="501040" y="1088856"/>
          <a:ext cx="11574049" cy="5637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0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1181</TotalTime>
  <Words>435</Words>
  <Application>Microsoft Office PowerPoint</Application>
  <PresentationFormat>Произвольный</PresentationFormat>
  <Paragraphs>153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Гаршина</cp:lastModifiedBy>
  <cp:revision>122</cp:revision>
  <dcterms:created xsi:type="dcterms:W3CDTF">2019-11-19T10:46:14Z</dcterms:created>
  <dcterms:modified xsi:type="dcterms:W3CDTF">2021-05-27T11:48:55Z</dcterms:modified>
</cp:coreProperties>
</file>