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84;&#1086;&#1077;\&#1088;&#1077;&#1081;&#1090;&#1080;&#1085;&#1075;\&#1056;&#1045;&#1049;&#1058;&#1048;&#1053;&#1043;%203%20&#1050;&#1042;&#1040;&#1056;&#1058;&#1040;&#105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84;&#1086;&#1077;\&#1088;&#1077;&#1081;&#1090;&#1080;&#1085;&#1075;\&#1056;&#1045;&#1049;&#1058;&#1048;&#1053;&#1043;%203%20&#1050;&#1042;&#1040;&#1056;&#1058;&#1040;&#105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84;&#1086;&#1077;\&#1088;&#1077;&#1081;&#1090;&#1080;&#1085;&#1075;\&#1056;&#1045;&#1049;&#1058;&#1048;&#1053;&#1043;%203%20&#1050;&#1042;&#1040;&#1056;&#1058;&#1040;&#105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84;&#1086;&#1077;\&#1088;&#1077;&#1081;&#1090;&#1080;&#1085;&#1075;\&#1056;&#1045;&#1049;&#1058;&#1048;&#1053;&#1043;%203%20&#1050;&#1042;&#1040;&#1056;&#1058;&#1040;&#105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84;&#1086;&#1077;\&#1088;&#1077;&#1081;&#1090;&#1080;&#1085;&#1075;\&#1056;&#1045;&#1049;&#1058;&#1048;&#1053;&#1043;%203%20&#1050;&#1042;&#1040;&#1056;&#1058;&#1040;&#105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84;&#1086;&#1077;\&#1088;&#1077;&#1081;&#1090;&#1080;&#1085;&#1075;\&#1056;&#1045;&#1049;&#1058;&#1048;&#1053;&#1043;%203%20&#1050;&#1042;&#1040;&#1056;&#1058;&#1040;&#105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84;&#1086;&#1077;\&#1088;&#1077;&#1081;&#1090;&#1080;&#1085;&#1075;\&#1056;&#1045;&#1049;&#1058;&#1048;&#1053;&#1043;%203%20&#1050;&#1042;&#1040;&#1056;&#1058;&#1040;&#1051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84;&#1086;&#1077;\&#1088;&#1077;&#1081;&#1090;&#1080;&#1085;&#1075;\&#1056;&#1045;&#1049;&#1058;&#1048;&#1053;&#1043;%203%20&#1050;&#1042;&#1040;&#1056;&#1058;&#1040;&#1051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Лист1!$E$7:$E$26</c:f>
              <c:numCache>
                <c:formatCode>0.00</c:formatCode>
                <c:ptCount val="20"/>
                <c:pt idx="0">
                  <c:v>15.478113047173819</c:v>
                </c:pt>
                <c:pt idx="1">
                  <c:v>13.168943049535182</c:v>
                </c:pt>
                <c:pt idx="2">
                  <c:v>20.154984883761337</c:v>
                </c:pt>
                <c:pt idx="3">
                  <c:v>22.606762978250515</c:v>
                </c:pt>
                <c:pt idx="4">
                  <c:v>14.635142494100561</c:v>
                </c:pt>
                <c:pt idx="5">
                  <c:v>11.866016589628316</c:v>
                </c:pt>
                <c:pt idx="6">
                  <c:v>12.510187449062753</c:v>
                </c:pt>
                <c:pt idx="7">
                  <c:v>11.179990130767333</c:v>
                </c:pt>
                <c:pt idx="8">
                  <c:v>17.673149095871715</c:v>
                </c:pt>
                <c:pt idx="9">
                  <c:v>9.2032722745865208</c:v>
                </c:pt>
                <c:pt idx="10">
                  <c:v>15.904772549457919</c:v>
                </c:pt>
                <c:pt idx="11">
                  <c:v>11.132698659413251</c:v>
                </c:pt>
                <c:pt idx="12">
                  <c:v>18.877297565822158</c:v>
                </c:pt>
                <c:pt idx="13">
                  <c:v>16.992175466699525</c:v>
                </c:pt>
                <c:pt idx="14">
                  <c:v>15.284584404871657</c:v>
                </c:pt>
                <c:pt idx="15">
                  <c:v>24.400025736161453</c:v>
                </c:pt>
                <c:pt idx="16">
                  <c:v>14.537103646726802</c:v>
                </c:pt>
                <c:pt idx="17">
                  <c:v>15.171701339412937</c:v>
                </c:pt>
                <c:pt idx="18">
                  <c:v>8.7434679090093894</c:v>
                </c:pt>
                <c:pt idx="19">
                  <c:v>3.6634383332103821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5780480"/>
        <c:axId val="145780864"/>
        <c:axId val="0"/>
      </c:bar3DChart>
      <c:catAx>
        <c:axId val="1457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45780864"/>
        <c:crosses val="autoZero"/>
        <c:auto val="1"/>
        <c:lblAlgn val="ctr"/>
        <c:lblOffset val="100"/>
        <c:noMultiLvlLbl val="0"/>
      </c:catAx>
      <c:valAx>
        <c:axId val="145780864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4578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Лист2!$E$7:$E$26</c:f>
              <c:numCache>
                <c:formatCode>0.00</c:formatCode>
                <c:ptCount val="20"/>
                <c:pt idx="0">
                  <c:v>22.954420647995608</c:v>
                </c:pt>
                <c:pt idx="1">
                  <c:v>26.125659869578723</c:v>
                </c:pt>
                <c:pt idx="2">
                  <c:v>16.482758620689655</c:v>
                </c:pt>
                <c:pt idx="3">
                  <c:v>2.2331460674157304</c:v>
                </c:pt>
                <c:pt idx="4">
                  <c:v>18.511627906976745</c:v>
                </c:pt>
                <c:pt idx="5">
                  <c:v>36.499466382070437</c:v>
                </c:pt>
                <c:pt idx="6">
                  <c:v>23.541604974829731</c:v>
                </c:pt>
                <c:pt idx="7">
                  <c:v>16.49655172413793</c:v>
                </c:pt>
                <c:pt idx="8">
                  <c:v>29.266409266409266</c:v>
                </c:pt>
                <c:pt idx="9">
                  <c:v>49.75845410628019</c:v>
                </c:pt>
                <c:pt idx="10">
                  <c:v>17.586085734364019</c:v>
                </c:pt>
                <c:pt idx="11">
                  <c:v>27.341477603257708</c:v>
                </c:pt>
                <c:pt idx="12">
                  <c:v>9.1447368421052637</c:v>
                </c:pt>
                <c:pt idx="13">
                  <c:v>11.820159535895575</c:v>
                </c:pt>
                <c:pt idx="14">
                  <c:v>20.095238095238095</c:v>
                </c:pt>
                <c:pt idx="15">
                  <c:v>15.109431308780874</c:v>
                </c:pt>
                <c:pt idx="16">
                  <c:v>9.364293871336125</c:v>
                </c:pt>
                <c:pt idx="17">
                  <c:v>22.845738436252642</c:v>
                </c:pt>
                <c:pt idx="18">
                  <c:v>13.992691264882707</c:v>
                </c:pt>
                <c:pt idx="19">
                  <c:v>10.200793970427478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8421520"/>
        <c:axId val="160737792"/>
        <c:axId val="0"/>
      </c:bar3DChart>
      <c:catAx>
        <c:axId val="148421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737792"/>
        <c:crosses val="autoZero"/>
        <c:auto val="1"/>
        <c:lblAlgn val="ctr"/>
        <c:lblOffset val="100"/>
        <c:noMultiLvlLbl val="0"/>
      </c:catAx>
      <c:valAx>
        <c:axId val="160737792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4842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Лист3!$E$7:$E$26</c:f>
              <c:numCache>
                <c:formatCode>0.00</c:formatCode>
                <c:ptCount val="20"/>
                <c:pt idx="0">
                  <c:v>3.5529111772205697</c:v>
                </c:pt>
                <c:pt idx="1">
                  <c:v>3.4404732695400888</c:v>
                </c:pt>
                <c:pt idx="2">
                  <c:v>3.3220975084268689</c:v>
                </c:pt>
                <c:pt idx="3">
                  <c:v>0.50484203841879671</c:v>
                </c:pt>
                <c:pt idx="4">
                  <c:v>2.709203122163732</c:v>
                </c:pt>
                <c:pt idx="5">
                  <c:v>4.331032736022288</c:v>
                </c:pt>
                <c:pt idx="6">
                  <c:v>2.9450989108690822</c:v>
                </c:pt>
                <c:pt idx="7">
                  <c:v>1.8443128546755492</c:v>
                </c:pt>
                <c:pt idx="8">
                  <c:v>5.1722961446605256</c:v>
                </c:pt>
                <c:pt idx="9">
                  <c:v>4.5794060110261432</c:v>
                </c:pt>
                <c:pt idx="10">
                  <c:v>2.7970269364032636</c:v>
                </c:pt>
                <c:pt idx="11">
                  <c:v>3.0438443106016448</c:v>
                </c:pt>
                <c:pt idx="12">
                  <c:v>1.7262791852955788</c:v>
                </c:pt>
                <c:pt idx="13">
                  <c:v>2.0085022487831927</c:v>
                </c:pt>
                <c:pt idx="14">
                  <c:v>3.0714736280265904</c:v>
                </c:pt>
                <c:pt idx="15">
                  <c:v>3.686705127930169</c:v>
                </c:pt>
                <c:pt idx="16">
                  <c:v>1.3612971058602179</c:v>
                </c:pt>
                <c:pt idx="17">
                  <c:v>3.4660872043317186</c:v>
                </c:pt>
                <c:pt idx="18">
                  <c:v>1.2234464703517796</c:v>
                </c:pt>
                <c:pt idx="19">
                  <c:v>0.37369979660445363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0738576"/>
        <c:axId val="160738968"/>
        <c:axId val="0"/>
      </c:bar3DChart>
      <c:catAx>
        <c:axId val="160738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738968"/>
        <c:crosses val="autoZero"/>
        <c:auto val="1"/>
        <c:lblAlgn val="ctr"/>
        <c:lblOffset val="100"/>
        <c:noMultiLvlLbl val="0"/>
      </c:catAx>
      <c:valAx>
        <c:axId val="160738968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73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Лист4!$E$7:$E$26</c:f>
              <c:numCache>
                <c:formatCode>0.00</c:formatCode>
                <c:ptCount val="20"/>
                <c:pt idx="0">
                  <c:v>0.89247768805779859</c:v>
                </c:pt>
                <c:pt idx="1">
                  <c:v>1.1927155748207519</c:v>
                </c:pt>
                <c:pt idx="2">
                  <c:v>0.8061993953504536</c:v>
                </c:pt>
                <c:pt idx="3">
                  <c:v>0.32068582314653121</c:v>
                </c:pt>
                <c:pt idx="4">
                  <c:v>0.13160283172989654</c:v>
                </c:pt>
                <c:pt idx="5">
                  <c:v>1.0700943455961502</c:v>
                </c:pt>
                <c:pt idx="6">
                  <c:v>1.3966066533303698</c:v>
                </c:pt>
                <c:pt idx="7">
                  <c:v>1.4618800888230941</c:v>
                </c:pt>
                <c:pt idx="8">
                  <c:v>2.006141248720573</c:v>
                </c:pt>
                <c:pt idx="9">
                  <c:v>1.1470745153832473</c:v>
                </c:pt>
                <c:pt idx="10">
                  <c:v>0.84385827651726841</c:v>
                </c:pt>
                <c:pt idx="11">
                  <c:v>0.61524512661097075</c:v>
                </c:pt>
                <c:pt idx="12">
                  <c:v>1.4261467130319589</c:v>
                </c:pt>
                <c:pt idx="13">
                  <c:v>0.9488016758055573</c:v>
                </c:pt>
                <c:pt idx="14">
                  <c:v>1.0626425348148867</c:v>
                </c:pt>
                <c:pt idx="15">
                  <c:v>2.3977523752332339</c:v>
                </c:pt>
                <c:pt idx="16">
                  <c:v>2.2798959659122353</c:v>
                </c:pt>
                <c:pt idx="17">
                  <c:v>1.6493302935309206</c:v>
                </c:pt>
                <c:pt idx="18">
                  <c:v>1.0966697931375682</c:v>
                </c:pt>
                <c:pt idx="19">
                  <c:v>0.21266954019960163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0739752"/>
        <c:axId val="160740144"/>
        <c:axId val="0"/>
      </c:bar3DChart>
      <c:catAx>
        <c:axId val="160739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740144"/>
        <c:crosses val="autoZero"/>
        <c:auto val="1"/>
        <c:lblAlgn val="ctr"/>
        <c:lblOffset val="100"/>
        <c:noMultiLvlLbl val="0"/>
      </c:catAx>
      <c:valAx>
        <c:axId val="160740144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739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Лист5!$E$7:$E$26</c:f>
              <c:numCache>
                <c:formatCode>0.00</c:formatCode>
                <c:ptCount val="20"/>
                <c:pt idx="0">
                  <c:v>25.119617224880379</c:v>
                </c:pt>
                <c:pt idx="1">
                  <c:v>34.667194928684623</c:v>
                </c:pt>
                <c:pt idx="2">
                  <c:v>24.267782426778243</c:v>
                </c:pt>
                <c:pt idx="3">
                  <c:v>63.522012578616348</c:v>
                </c:pt>
                <c:pt idx="4">
                  <c:v>4.857621440536013</c:v>
                </c:pt>
                <c:pt idx="5">
                  <c:v>24.707602339181285</c:v>
                </c:pt>
                <c:pt idx="6">
                  <c:v>47.421383647798741</c:v>
                </c:pt>
                <c:pt idx="7">
                  <c:v>79.264214046822744</c:v>
                </c:pt>
                <c:pt idx="8">
                  <c:v>38.786279683377309</c:v>
                </c:pt>
                <c:pt idx="9">
                  <c:v>25.04854368932039</c:v>
                </c:pt>
                <c:pt idx="10">
                  <c:v>30.169830169830171</c:v>
                </c:pt>
                <c:pt idx="11">
                  <c:v>20.212765957446805</c:v>
                </c:pt>
                <c:pt idx="12">
                  <c:v>82.613908872901675</c:v>
                </c:pt>
                <c:pt idx="13">
                  <c:v>47.239263803680984</c:v>
                </c:pt>
                <c:pt idx="14">
                  <c:v>34.597156398104268</c:v>
                </c:pt>
                <c:pt idx="15">
                  <c:v>65.037812681791735</c:v>
                </c:pt>
                <c:pt idx="16">
                  <c:v>167.47967479674796</c:v>
                </c:pt>
                <c:pt idx="17">
                  <c:v>47.584789311408016</c:v>
                </c:pt>
                <c:pt idx="18">
                  <c:v>89.637742207245154</c:v>
                </c:pt>
                <c:pt idx="19">
                  <c:v>56.909193457416805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0740928"/>
        <c:axId val="160741320"/>
        <c:axId val="0"/>
      </c:bar3DChart>
      <c:catAx>
        <c:axId val="160740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741320"/>
        <c:crosses val="autoZero"/>
        <c:auto val="1"/>
        <c:lblAlgn val="ctr"/>
        <c:lblOffset val="100"/>
        <c:noMultiLvlLbl val="0"/>
      </c:catAx>
      <c:valAx>
        <c:axId val="160741320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74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Лист6!$B$7:$B$26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Лист6!$D$7:$D$26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1.5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0.5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3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0645712"/>
        <c:axId val="160646104"/>
        <c:axId val="0"/>
      </c:bar3DChart>
      <c:catAx>
        <c:axId val="16064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646104"/>
        <c:crosses val="autoZero"/>
        <c:auto val="1"/>
        <c:lblAlgn val="ctr"/>
        <c:lblOffset val="100"/>
        <c:noMultiLvlLbl val="0"/>
      </c:catAx>
      <c:valAx>
        <c:axId val="160646104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64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Лист7!$B$7:$B$26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Лист7!$I$7:$I$26</c:f>
              <c:numCache>
                <c:formatCode>0</c:formatCode>
                <c:ptCount val="20"/>
                <c:pt idx="0">
                  <c:v>16</c:v>
                </c:pt>
                <c:pt idx="1">
                  <c:v>13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  <c:pt idx="6">
                  <c:v>5</c:v>
                </c:pt>
                <c:pt idx="7">
                  <c:v>5</c:v>
                </c:pt>
                <c:pt idx="8">
                  <c:v>11</c:v>
                </c:pt>
                <c:pt idx="9">
                  <c:v>8</c:v>
                </c:pt>
                <c:pt idx="10">
                  <c:v>8</c:v>
                </c:pt>
                <c:pt idx="11">
                  <c:v>23</c:v>
                </c:pt>
                <c:pt idx="12">
                  <c:v>11</c:v>
                </c:pt>
                <c:pt idx="13">
                  <c:v>8</c:v>
                </c:pt>
                <c:pt idx="14">
                  <c:v>8</c:v>
                </c:pt>
                <c:pt idx="15">
                  <c:v>15</c:v>
                </c:pt>
                <c:pt idx="16">
                  <c:v>20</c:v>
                </c:pt>
                <c:pt idx="17">
                  <c:v>9</c:v>
                </c:pt>
                <c:pt idx="18">
                  <c:v>44</c:v>
                </c:pt>
                <c:pt idx="19">
                  <c:v>414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0646888"/>
        <c:axId val="160647280"/>
        <c:axId val="0"/>
      </c:bar3DChart>
      <c:catAx>
        <c:axId val="160646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647280"/>
        <c:crosses val="autoZero"/>
        <c:auto val="1"/>
        <c:lblAlgn val="ctr"/>
        <c:lblOffset val="100"/>
        <c:noMultiLvlLbl val="0"/>
      </c:catAx>
      <c:valAx>
        <c:axId val="160647280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64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5"/>
      <c:rotY val="5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  <a:ln>
          <a:noFill/>
        </a:ln>
        <a:effectLst/>
        <a:sp3d/>
      </c:spPr>
    </c:sideWall>
    <c:back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72943981654669"/>
          <c:y val="2.0022715124016179E-2"/>
          <c:w val="0.87137976235010017"/>
          <c:h val="0.6377609160833469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Лист8!$A$2:$A$21</c:f>
              <c:strCache>
                <c:ptCount val="20"/>
                <c:pt idx="0">
                  <c:v>Усманский район </c:v>
                </c:pt>
                <c:pt idx="1">
                  <c:v>Измалковский район </c:v>
                </c:pt>
                <c:pt idx="2">
                  <c:v>Липецкий район</c:v>
                </c:pt>
                <c:pt idx="3">
                  <c:v>Чаплыгинский район</c:v>
                </c:pt>
                <c:pt idx="4">
                  <c:v>Долгоруковский район </c:v>
                </c:pt>
                <c:pt idx="5">
                  <c:v>Елецкий район </c:v>
                </c:pt>
                <c:pt idx="6">
                  <c:v>Хлевенский район</c:v>
                </c:pt>
                <c:pt idx="7">
                  <c:v>Грязинский район </c:v>
                </c:pt>
                <c:pt idx="8">
                  <c:v>г.Елец </c:v>
                </c:pt>
                <c:pt idx="9">
                  <c:v>Данковский район </c:v>
                </c:pt>
                <c:pt idx="10">
                  <c:v>Краснинский район </c:v>
                </c:pt>
                <c:pt idx="11">
                  <c:v>Воловский район </c:v>
                </c:pt>
                <c:pt idx="12">
                  <c:v>Лев-Толстовский район</c:v>
                </c:pt>
                <c:pt idx="13">
                  <c:v>Тербунский район </c:v>
                </c:pt>
                <c:pt idx="14">
                  <c:v>г. Липецк</c:v>
                </c:pt>
                <c:pt idx="15">
                  <c:v>Лебедянский район </c:v>
                </c:pt>
                <c:pt idx="16">
                  <c:v>Задонский район </c:v>
                </c:pt>
                <c:pt idx="17">
                  <c:v>Становлянский район </c:v>
                </c:pt>
                <c:pt idx="18">
                  <c:v>Добринский район </c:v>
                </c:pt>
                <c:pt idx="19">
                  <c:v>Добровский район </c:v>
                </c:pt>
              </c:strCache>
            </c:strRef>
          </c:cat>
          <c:val>
            <c:numRef>
              <c:f>Лист8!$B$2:$B$21</c:f>
              <c:numCache>
                <c:formatCode>0.0</c:formatCode>
                <c:ptCount val="20"/>
                <c:pt idx="0">
                  <c:v>107</c:v>
                </c:pt>
                <c:pt idx="1">
                  <c:v>104.5</c:v>
                </c:pt>
                <c:pt idx="2">
                  <c:v>86</c:v>
                </c:pt>
                <c:pt idx="3">
                  <c:v>84.5</c:v>
                </c:pt>
                <c:pt idx="4">
                  <c:v>82</c:v>
                </c:pt>
                <c:pt idx="5">
                  <c:v>79.5</c:v>
                </c:pt>
                <c:pt idx="6">
                  <c:v>78.5</c:v>
                </c:pt>
                <c:pt idx="7">
                  <c:v>77</c:v>
                </c:pt>
                <c:pt idx="8">
                  <c:v>76.5</c:v>
                </c:pt>
                <c:pt idx="9">
                  <c:v>75</c:v>
                </c:pt>
                <c:pt idx="10">
                  <c:v>74.5</c:v>
                </c:pt>
                <c:pt idx="11">
                  <c:v>74.5</c:v>
                </c:pt>
                <c:pt idx="12" formatCode="0.00">
                  <c:v>69.5</c:v>
                </c:pt>
                <c:pt idx="13">
                  <c:v>62</c:v>
                </c:pt>
                <c:pt idx="14">
                  <c:v>61</c:v>
                </c:pt>
                <c:pt idx="15">
                  <c:v>55</c:v>
                </c:pt>
                <c:pt idx="16">
                  <c:v>55</c:v>
                </c:pt>
                <c:pt idx="17">
                  <c:v>53.5</c:v>
                </c:pt>
                <c:pt idx="18">
                  <c:v>52</c:v>
                </c:pt>
                <c:pt idx="19" formatCode="0.00">
                  <c:v>42.5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 cmpd="sng" algn="ctr">
                      <a:solidFill>
                        <a:schemeClr val="tx1">
                          <a:tint val="6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Лист8!$A$2:$A$21</c:f>
              <c:strCache>
                <c:ptCount val="20"/>
                <c:pt idx="0">
                  <c:v>Усманский район </c:v>
                </c:pt>
                <c:pt idx="1">
                  <c:v>Измалковский район </c:v>
                </c:pt>
                <c:pt idx="2">
                  <c:v>Липецкий район</c:v>
                </c:pt>
                <c:pt idx="3">
                  <c:v>Чаплыгинский район</c:v>
                </c:pt>
                <c:pt idx="4">
                  <c:v>Долгоруковский район </c:v>
                </c:pt>
                <c:pt idx="5">
                  <c:v>Елецкий район </c:v>
                </c:pt>
                <c:pt idx="6">
                  <c:v>Хлевенский район</c:v>
                </c:pt>
                <c:pt idx="7">
                  <c:v>Грязинский район </c:v>
                </c:pt>
                <c:pt idx="8">
                  <c:v>г.Елец </c:v>
                </c:pt>
                <c:pt idx="9">
                  <c:v>Данковский район </c:v>
                </c:pt>
                <c:pt idx="10">
                  <c:v>Краснинский район </c:v>
                </c:pt>
                <c:pt idx="11">
                  <c:v>Воловский район </c:v>
                </c:pt>
                <c:pt idx="12">
                  <c:v>Лев-Толстовский район</c:v>
                </c:pt>
                <c:pt idx="13">
                  <c:v>Тербунский район </c:v>
                </c:pt>
                <c:pt idx="14">
                  <c:v>г. Липецк</c:v>
                </c:pt>
                <c:pt idx="15">
                  <c:v>Лебедянский район </c:v>
                </c:pt>
                <c:pt idx="16">
                  <c:v>Задонский район </c:v>
                </c:pt>
                <c:pt idx="17">
                  <c:v>Становлянский район </c:v>
                </c:pt>
                <c:pt idx="18">
                  <c:v>Добринский район </c:v>
                </c:pt>
                <c:pt idx="19">
                  <c:v>Добровский район </c:v>
                </c:pt>
              </c:strCache>
            </c:strRef>
          </c:cat>
          <c:val>
            <c:numRef>
              <c:f>Лист8!$C$2:$C$21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0648064"/>
        <c:axId val="160648456"/>
        <c:axId val="0"/>
      </c:bar3DChart>
      <c:catAx>
        <c:axId val="16064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648456"/>
        <c:crosses val="autoZero"/>
        <c:auto val="1"/>
        <c:lblAlgn val="ctr"/>
        <c:lblOffset val="100"/>
        <c:noMultiLvlLbl val="0"/>
      </c:catAx>
      <c:valAx>
        <c:axId val="160648456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064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5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8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238D3-663E-4851-A6F7-2DC5E7A3257E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663498"/>
              </p:ext>
            </p:extLst>
          </p:nvPr>
        </p:nvGraphicFramePr>
        <p:xfrm>
          <a:off x="1231900" y="1438851"/>
          <a:ext cx="10800000" cy="53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1900" y="261263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Липецкой области/муниципального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235200" y="3748088"/>
            <a:ext cx="9461500" cy="238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4"/>
          <p:cNvSpPr txBox="1"/>
          <p:nvPr/>
        </p:nvSpPr>
        <p:spPr>
          <a:xfrm>
            <a:off x="11202550" y="3334544"/>
            <a:ext cx="609600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9,98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3100" y="498859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9,98</a:t>
            </a:r>
            <a:endParaRPr lang="ru-RU" sz="2000" b="1" dirty="0">
              <a:ln/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519927"/>
              </p:ext>
            </p:extLst>
          </p:nvPr>
        </p:nvGraphicFramePr>
        <p:xfrm>
          <a:off x="1265236" y="1562099"/>
          <a:ext cx="10800000" cy="53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65237" y="201136"/>
            <a:ext cx="8547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2. Доля населения, принявшего участие в выполнении нормативов испытаний (тестов) комплекса ГТО от общей численности населения, проживающего на территории Липецкой области (муниципального образования) зарегистрированного в электронной базе данных.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16,09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01992" y="4118768"/>
            <a:ext cx="947090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169768" y="3799284"/>
            <a:ext cx="7112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16,09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963291"/>
              </p:ext>
            </p:extLst>
          </p:nvPr>
        </p:nvGraphicFramePr>
        <p:xfrm>
          <a:off x="1282699" y="1549975"/>
          <a:ext cx="10800000" cy="53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3. Доля населения, принявшего участие в выполнении нормативов испытаний (тестов) комплекса ГТО от  численности населения в возрасте от 6 лет, проживающего на территории Липецкой области/ 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1,61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75800" y="4292600"/>
            <a:ext cx="944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/>
        </p:nvSpPr>
        <p:spPr>
          <a:xfrm>
            <a:off x="11294050" y="3968750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1,61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684865"/>
              </p:ext>
            </p:extLst>
          </p:nvPr>
        </p:nvGraphicFramePr>
        <p:xfrm>
          <a:off x="1054100" y="1473200"/>
          <a:ext cx="10800000" cy="53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4. Доля населения,  выполнившая нормативы испытаний (тестов) комплекса ГТО на знаки отличия  от   общей численности населения в возрасте от 6 лет, проживающего на территории Липецкой области/ 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0,78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44700" y="4182224"/>
            <a:ext cx="9474200" cy="95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125200" y="3858374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0,78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561378"/>
              </p:ext>
            </p:extLst>
          </p:nvPr>
        </p:nvGraphicFramePr>
        <p:xfrm>
          <a:off x="1371600" y="1422400"/>
          <a:ext cx="10800000" cy="53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5. Доля населения, выполнившее нормативы испытаний (тестов) комплекса ГТО  на знаки отличия от общей численности населения, принявшего участие в выполнении нормативов испытаний комплекса ГТО.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4700" y="3804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48,41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387600" y="4139660"/>
            <a:ext cx="9448800" cy="3864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TextBox 11"/>
          <p:cNvSpPr txBox="1"/>
          <p:nvPr/>
        </p:nvSpPr>
        <p:spPr>
          <a:xfrm>
            <a:off x="11615300" y="3826540"/>
            <a:ext cx="7239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48,41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258458"/>
              </p:ext>
            </p:extLst>
          </p:nvPr>
        </p:nvGraphicFramePr>
        <p:xfrm>
          <a:off x="1054100" y="1447800"/>
          <a:ext cx="11137900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6. Количество ставок штатного расписания центров тестирования (или структурных подразделений организаций, наделенных правом по оценке выполнения нормативов испытаний (тестов) комплекса ГТО для оказания государственной услуги населению.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6450" y="73991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ставок – 52,5 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404305"/>
              </p:ext>
            </p:extLst>
          </p:nvPr>
        </p:nvGraphicFramePr>
        <p:xfrm>
          <a:off x="1244599" y="1530000"/>
          <a:ext cx="10836000" cy="53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99" y="226535"/>
            <a:ext cx="8496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47200" y="82211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 области 637 публикаций в СМИ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9650" y="683735"/>
            <a:ext cx="8547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рейтинг за 3 квартал 2019 г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n w="0"/>
              <a:solidFill>
                <a:schemeClr val="accent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948741"/>
              </p:ext>
            </p:extLst>
          </p:nvPr>
        </p:nvGraphicFramePr>
        <p:xfrm>
          <a:off x="1130300" y="1372392"/>
          <a:ext cx="10750900" cy="535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95</TotalTime>
  <Words>277</Words>
  <Application>Microsoft Office PowerPoint</Application>
  <PresentationFormat>Широкоэкранный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13</cp:revision>
  <dcterms:created xsi:type="dcterms:W3CDTF">2019-11-19T10:46:14Z</dcterms:created>
  <dcterms:modified xsi:type="dcterms:W3CDTF">2019-11-19T12:25:43Z</dcterms:modified>
</cp:coreProperties>
</file>