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charts/chart8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8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4660"/>
  </p:normalViewPr>
  <p:slideViewPr>
    <p:cSldViewPr snapToGrid="0">
      <p:cViewPr varScale="1">
        <p:scale>
          <a:sx n="76" d="100"/>
          <a:sy n="76" d="100"/>
        </p:scale>
        <p:origin x="126" y="82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admin\Desktop\&#1084;&#1086;&#1077;\&#1088;&#1077;&#1081;&#1090;&#1080;&#1085;&#1075;\&#1056;&#1045;&#1049;&#1058;&#1048;&#1053;&#1043;%203%20&#1050;&#1042;&#1040;&#1056;&#1058;&#1040;&#1051;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admin\Desktop\&#1084;&#1086;&#1077;\&#1088;&#1077;&#1081;&#1090;&#1080;&#1085;&#1075;\&#1056;&#1045;&#1049;&#1058;&#1048;&#1053;&#1043;%203%20&#1050;&#1042;&#1040;&#1056;&#1058;&#1040;&#1051;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admin\Desktop\&#1084;&#1086;&#1077;\&#1088;&#1077;&#1081;&#1090;&#1080;&#1085;&#1075;\&#1056;&#1045;&#1049;&#1058;&#1048;&#1053;&#1043;%203%20&#1050;&#1042;&#1040;&#1056;&#1058;&#1040;&#1051;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admin\Desktop\&#1084;&#1086;&#1077;\&#1088;&#1077;&#1081;&#1090;&#1080;&#1085;&#1075;\&#1056;&#1045;&#1049;&#1058;&#1048;&#1053;&#1043;%203%20&#1050;&#1042;&#1040;&#1056;&#1058;&#1040;&#1051;.xlsx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admin\Desktop\&#1084;&#1086;&#1077;\&#1088;&#1077;&#1081;&#1090;&#1080;&#1085;&#1075;\&#1056;&#1045;&#1049;&#1058;&#1048;&#1053;&#1043;%203%20&#1050;&#1042;&#1040;&#1056;&#1058;&#1040;&#1051;.xlsx" TargetMode="External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admin\Desktop\&#1084;&#1086;&#1077;\&#1088;&#1077;&#1081;&#1090;&#1080;&#1085;&#1075;\&#1056;&#1045;&#1049;&#1058;&#1048;&#1053;&#1043;%203%20&#1050;&#1042;&#1040;&#1056;&#1058;&#1040;&#1051;.xlsx" TargetMode="External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admin\Desktop\&#1084;&#1086;&#1077;\&#1088;&#1077;&#1081;&#1090;&#1080;&#1085;&#1075;\&#1056;&#1045;&#1049;&#1058;&#1048;&#1053;&#1043;%203%20&#1050;&#1042;&#1040;&#1056;&#1058;&#1040;&#1051;.xlsx" TargetMode="External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admin\Desktop\&#1084;&#1086;&#1077;\&#1088;&#1077;&#1081;&#1090;&#1080;&#1085;&#1075;\&#1056;&#1045;&#1049;&#1058;&#1048;&#1053;&#1043;%203%20&#1050;&#1042;&#1040;&#1056;&#1058;&#1040;&#1051;.xlsx" TargetMode="External"/><Relationship Id="rId2" Type="http://schemas.microsoft.com/office/2011/relationships/chartColorStyle" Target="colors8.xml"/><Relationship Id="rId1" Type="http://schemas.microsoft.com/office/2011/relationships/chartStyle" Target="style8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3"/>
    </mc:Choice>
    <mc:Fallback>
      <c:style val="3"/>
    </mc:Fallback>
  </mc:AlternateContent>
  <c:chart>
    <c:autoTitleDeleted val="0"/>
    <c:view3D>
      <c:rotX val="15"/>
      <c:rotY val="20"/>
      <c:rAngAx val="1"/>
    </c:view3D>
    <c:floor>
      <c:thickness val="0"/>
      <c:spPr>
        <a:noFill/>
        <a:ln w="9525" cap="rnd" cmpd="sng" algn="ctr">
          <a:solidFill>
            <a:schemeClr val="tx1">
              <a:tint val="75000"/>
              <a:tint val="60000"/>
            </a:schemeClr>
          </a:solidFill>
          <a:prstDash val="solid"/>
          <a:round/>
        </a:ln>
        <a:effectLst/>
        <a:sp3d contourW="9525">
          <a:contourClr>
            <a:schemeClr val="tx1">
              <a:tint val="75000"/>
              <a:tint val="60000"/>
            </a:schemeClr>
          </a:contourClr>
        </a:sp3d>
      </c:spPr>
    </c:floor>
    <c:sideWall>
      <c:thickness val="0"/>
      <c:spPr>
        <a:gradFill>
          <a:gsLst>
            <a:gs pos="0">
              <a:srgbClr val="8488C4">
                <a:alpha val="79000"/>
              </a:srgbClr>
            </a:gs>
            <a:gs pos="45000">
              <a:srgbClr val="D4DEFF"/>
            </a:gs>
            <a:gs pos="83000">
              <a:srgbClr val="D4DEFF"/>
            </a:gs>
            <a:gs pos="100000">
              <a:srgbClr val="96AB94">
                <a:alpha val="33000"/>
              </a:srgbClr>
            </a:gs>
          </a:gsLst>
          <a:lin ang="5400000" scaled="0"/>
        </a:gradFill>
        <a:ln>
          <a:noFill/>
        </a:ln>
        <a:effectLst/>
        <a:sp3d/>
      </c:spPr>
    </c:sideWall>
    <c:backWall>
      <c:thickness val="0"/>
      <c:spPr>
        <a:gradFill>
          <a:gsLst>
            <a:gs pos="0">
              <a:srgbClr val="8488C4">
                <a:alpha val="79000"/>
              </a:srgbClr>
            </a:gs>
            <a:gs pos="45000">
              <a:srgbClr val="D4DEFF"/>
            </a:gs>
            <a:gs pos="83000">
              <a:srgbClr val="D4DEFF"/>
            </a:gs>
            <a:gs pos="100000">
              <a:srgbClr val="96AB94">
                <a:alpha val="33000"/>
              </a:srgbClr>
            </a:gs>
          </a:gsLst>
          <a:lin ang="5400000" scaled="0"/>
        </a:gradFill>
        <a:ln>
          <a:noFill/>
        </a:ln>
        <a:effectLst/>
        <a:sp3d/>
      </c:spPr>
    </c:backWall>
    <c:plotArea>
      <c:layout/>
      <c:bar3D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  <a:sp3d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Лист1!$B$7:$B$26</c:f>
              <c:strCache>
                <c:ptCount val="20"/>
                <c:pt idx="0">
                  <c:v>Воловский район </c:v>
                </c:pt>
                <c:pt idx="1">
                  <c:v>Грязинский район </c:v>
                </c:pt>
                <c:pt idx="2">
                  <c:v>Данковский район </c:v>
                </c:pt>
                <c:pt idx="3">
                  <c:v>Добринский район </c:v>
                </c:pt>
                <c:pt idx="4">
                  <c:v>Добровский район </c:v>
                </c:pt>
                <c:pt idx="5">
                  <c:v>Долгоруковский район </c:v>
                </c:pt>
                <c:pt idx="6">
                  <c:v>Елецкий район </c:v>
                </c:pt>
                <c:pt idx="7">
                  <c:v>Задонский район </c:v>
                </c:pt>
                <c:pt idx="8">
                  <c:v>Измалковский район </c:v>
                </c:pt>
                <c:pt idx="9">
                  <c:v>Краснинский район </c:v>
                </c:pt>
                <c:pt idx="10">
                  <c:v>Лебедянский район </c:v>
                </c:pt>
                <c:pt idx="11">
                  <c:v>Лев-Толстовский район</c:v>
                </c:pt>
                <c:pt idx="12">
                  <c:v>Липецкий район</c:v>
                </c:pt>
                <c:pt idx="13">
                  <c:v>Становлянский район </c:v>
                </c:pt>
                <c:pt idx="14">
                  <c:v>Тербунский район </c:v>
                </c:pt>
                <c:pt idx="15">
                  <c:v>Усманский район </c:v>
                </c:pt>
                <c:pt idx="16">
                  <c:v>Хлевенский район</c:v>
                </c:pt>
                <c:pt idx="17">
                  <c:v>Чаплыгинский район</c:v>
                </c:pt>
                <c:pt idx="18">
                  <c:v>г.Елец </c:v>
                </c:pt>
                <c:pt idx="19">
                  <c:v>г. Липецк</c:v>
                </c:pt>
              </c:strCache>
            </c:strRef>
          </c:cat>
          <c:val>
            <c:numRef>
              <c:f>Лист1!$E$7:$E$26</c:f>
              <c:numCache>
                <c:formatCode>0.00</c:formatCode>
                <c:ptCount val="20"/>
                <c:pt idx="0">
                  <c:v>15.478113047173819</c:v>
                </c:pt>
                <c:pt idx="1">
                  <c:v>13.168943049535182</c:v>
                </c:pt>
                <c:pt idx="2">
                  <c:v>20.154984883761337</c:v>
                </c:pt>
                <c:pt idx="3">
                  <c:v>22.606762978250515</c:v>
                </c:pt>
                <c:pt idx="4">
                  <c:v>14.635142494100561</c:v>
                </c:pt>
                <c:pt idx="5">
                  <c:v>11.866016589628316</c:v>
                </c:pt>
                <c:pt idx="6">
                  <c:v>12.510187449062753</c:v>
                </c:pt>
                <c:pt idx="7">
                  <c:v>11.179990130767333</c:v>
                </c:pt>
                <c:pt idx="8">
                  <c:v>17.673149095871715</c:v>
                </c:pt>
                <c:pt idx="9">
                  <c:v>9.2032722745865208</c:v>
                </c:pt>
                <c:pt idx="10">
                  <c:v>15.904772549457919</c:v>
                </c:pt>
                <c:pt idx="11">
                  <c:v>11.132698659413251</c:v>
                </c:pt>
                <c:pt idx="12">
                  <c:v>18.877297565822158</c:v>
                </c:pt>
                <c:pt idx="13">
                  <c:v>16.992175466699525</c:v>
                </c:pt>
                <c:pt idx="14">
                  <c:v>15.284584404871657</c:v>
                </c:pt>
                <c:pt idx="15">
                  <c:v>24.400025736161453</c:v>
                </c:pt>
                <c:pt idx="16">
                  <c:v>14.537103646726802</c:v>
                </c:pt>
                <c:pt idx="17">
                  <c:v>15.171701339412937</c:v>
                </c:pt>
                <c:pt idx="18">
                  <c:v>8.7434679090093894</c:v>
                </c:pt>
                <c:pt idx="19">
                  <c:v>3.6634383332103821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shape val="box"/>
        <c:axId val="145780480"/>
        <c:axId val="145780864"/>
        <c:axId val="0"/>
      </c:bar3DChart>
      <c:catAx>
        <c:axId val="14578048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rnd" cmpd="sng" algn="ctr">
            <a:solidFill>
              <a:schemeClr val="tx1">
                <a:tint val="75000"/>
                <a:tint val="60000"/>
              </a:schemeClr>
            </a:solidFill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/>
                </a:solidFill>
                <a:latin typeface="Times New Roman" pitchFamily="18" charset="0"/>
                <a:ea typeface="+mn-ea"/>
                <a:cs typeface="Times New Roman" pitchFamily="18" charset="0"/>
              </a:defRPr>
            </a:pPr>
            <a:endParaRPr lang="ru-RU"/>
          </a:p>
        </c:txPr>
        <c:crossAx val="145780864"/>
        <c:crosses val="autoZero"/>
        <c:auto val="1"/>
        <c:lblAlgn val="ctr"/>
        <c:lblOffset val="100"/>
        <c:noMultiLvlLbl val="0"/>
      </c:catAx>
      <c:valAx>
        <c:axId val="145780864"/>
        <c:scaling>
          <c:orientation val="minMax"/>
        </c:scaling>
        <c:delete val="0"/>
        <c:axPos val="l"/>
        <c:majorGridlines>
          <c:spPr>
            <a:ln w="9525" cap="rnd" cmpd="sng" algn="ctr">
              <a:solidFill>
                <a:schemeClr val="tx1">
                  <a:tint val="75000"/>
                  <a:tint val="60000"/>
                </a:schemeClr>
              </a:solidFill>
              <a:prstDash val="solid"/>
              <a:round/>
            </a:ln>
            <a:effectLst/>
          </c:spPr>
        </c:majorGridlines>
        <c:numFmt formatCode="0.00" sourceLinked="1"/>
        <c:majorTickMark val="out"/>
        <c:minorTickMark val="none"/>
        <c:tickLblPos val="nextTo"/>
        <c:spPr>
          <a:noFill/>
          <a:ln w="9525" cap="rnd" cmpd="sng" algn="ctr">
            <a:solidFill>
              <a:schemeClr val="tx1">
                <a:tint val="75000"/>
                <a:tint val="60000"/>
              </a:schemeClr>
            </a:solidFill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/>
                </a:solidFill>
                <a:latin typeface="Times New Roman" pitchFamily="18" charset="0"/>
                <a:ea typeface="+mn-ea"/>
                <a:cs typeface="Times New Roman" pitchFamily="18" charset="0"/>
              </a:defRPr>
            </a:pPr>
            <a:endParaRPr lang="ru-RU"/>
          </a:p>
        </c:txPr>
        <c:crossAx val="14578048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 w="9525" cap="rnd" cmpd="sng" algn="ctr">
      <a:noFill/>
      <a:prstDash val="solid"/>
    </a:ln>
    <a:effectLst/>
  </c:spPr>
  <c:txPr>
    <a:bodyPr/>
    <a:lstStyle/>
    <a:p>
      <a:pPr>
        <a:defRPr sz="1200">
          <a:latin typeface="Times New Roman" pitchFamily="18" charset="0"/>
          <a:cs typeface="Times New Roman" pitchFamily="18" charset="0"/>
        </a:defRPr>
      </a:pPr>
      <a:endParaRPr lang="ru-RU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3"/>
    </mc:Choice>
    <mc:Fallback>
      <c:style val="3"/>
    </mc:Fallback>
  </mc:AlternateContent>
  <c:chart>
    <c:autoTitleDeleted val="0"/>
    <c:view3D>
      <c:rotX val="15"/>
      <c:rotY val="20"/>
      <c:rAngAx val="1"/>
    </c:view3D>
    <c:floor>
      <c:thickness val="0"/>
      <c:spPr>
        <a:noFill/>
        <a:ln w="9525" cap="rnd" cmpd="sng" algn="ctr">
          <a:solidFill>
            <a:schemeClr val="tx1">
              <a:tint val="75000"/>
              <a:tint val="60000"/>
            </a:schemeClr>
          </a:solidFill>
          <a:prstDash val="solid"/>
          <a:round/>
        </a:ln>
        <a:effectLst/>
        <a:sp3d contourW="9525">
          <a:contourClr>
            <a:schemeClr val="tx1">
              <a:tint val="75000"/>
              <a:tint val="60000"/>
            </a:schemeClr>
          </a:contourClr>
        </a:sp3d>
      </c:spPr>
    </c:floor>
    <c:sideWall>
      <c:thickness val="0"/>
      <c:spPr>
        <a:gradFill>
          <a:gsLst>
            <a:gs pos="0">
              <a:srgbClr val="8488C4">
                <a:alpha val="65000"/>
              </a:srgbClr>
            </a:gs>
            <a:gs pos="34000">
              <a:srgbClr val="D4DEFF"/>
            </a:gs>
            <a:gs pos="83000">
              <a:srgbClr val="D4DEFF"/>
            </a:gs>
            <a:gs pos="100000">
              <a:srgbClr val="96AB94">
                <a:alpha val="33000"/>
              </a:srgbClr>
            </a:gs>
          </a:gsLst>
          <a:lin ang="5400000" scaled="0"/>
        </a:gradFill>
        <a:ln>
          <a:noFill/>
        </a:ln>
        <a:effectLst/>
        <a:sp3d/>
      </c:spPr>
    </c:sideWall>
    <c:backWall>
      <c:thickness val="0"/>
      <c:spPr>
        <a:gradFill>
          <a:gsLst>
            <a:gs pos="0">
              <a:srgbClr val="8488C4">
                <a:alpha val="65000"/>
              </a:srgbClr>
            </a:gs>
            <a:gs pos="34000">
              <a:srgbClr val="D4DEFF"/>
            </a:gs>
            <a:gs pos="83000">
              <a:srgbClr val="D4DEFF"/>
            </a:gs>
            <a:gs pos="100000">
              <a:srgbClr val="96AB94">
                <a:alpha val="33000"/>
              </a:srgbClr>
            </a:gs>
          </a:gsLst>
          <a:lin ang="5400000" scaled="0"/>
        </a:gradFill>
        <a:ln>
          <a:noFill/>
        </a:ln>
        <a:effectLst/>
        <a:sp3d/>
      </c:spPr>
    </c:backWall>
    <c:plotArea>
      <c:layout/>
      <c:bar3D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  <a:sp3d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Лист2!$B$7:$B$26</c:f>
              <c:strCache>
                <c:ptCount val="20"/>
                <c:pt idx="0">
                  <c:v>Воловский район </c:v>
                </c:pt>
                <c:pt idx="1">
                  <c:v>Грязинский район </c:v>
                </c:pt>
                <c:pt idx="2">
                  <c:v>Данковский район </c:v>
                </c:pt>
                <c:pt idx="3">
                  <c:v>Добринский район </c:v>
                </c:pt>
                <c:pt idx="4">
                  <c:v>Добровский район </c:v>
                </c:pt>
                <c:pt idx="5">
                  <c:v>Долгоруковский район </c:v>
                </c:pt>
                <c:pt idx="6">
                  <c:v>Елецкий район </c:v>
                </c:pt>
                <c:pt idx="7">
                  <c:v>Задонский район </c:v>
                </c:pt>
                <c:pt idx="8">
                  <c:v>Измалковский район </c:v>
                </c:pt>
                <c:pt idx="9">
                  <c:v>Краснинский район </c:v>
                </c:pt>
                <c:pt idx="10">
                  <c:v>Лебедянский район </c:v>
                </c:pt>
                <c:pt idx="11">
                  <c:v>Лев-Толстовский район</c:v>
                </c:pt>
                <c:pt idx="12">
                  <c:v>Липецкий район</c:v>
                </c:pt>
                <c:pt idx="13">
                  <c:v>Становлянский район </c:v>
                </c:pt>
                <c:pt idx="14">
                  <c:v>Тербунский район </c:v>
                </c:pt>
                <c:pt idx="15">
                  <c:v>Усманский район </c:v>
                </c:pt>
                <c:pt idx="16">
                  <c:v>Хлевенский район</c:v>
                </c:pt>
                <c:pt idx="17">
                  <c:v>Чаплыгинский район</c:v>
                </c:pt>
                <c:pt idx="18">
                  <c:v>г.Елец </c:v>
                </c:pt>
                <c:pt idx="19">
                  <c:v>г. Липецк</c:v>
                </c:pt>
              </c:strCache>
            </c:strRef>
          </c:cat>
          <c:val>
            <c:numRef>
              <c:f>Лист2!$E$7:$E$26</c:f>
              <c:numCache>
                <c:formatCode>0.00</c:formatCode>
                <c:ptCount val="20"/>
                <c:pt idx="0">
                  <c:v>22.954420647995608</c:v>
                </c:pt>
                <c:pt idx="1">
                  <c:v>26.125659869578723</c:v>
                </c:pt>
                <c:pt idx="2">
                  <c:v>16.482758620689655</c:v>
                </c:pt>
                <c:pt idx="3">
                  <c:v>2.2331460674157304</c:v>
                </c:pt>
                <c:pt idx="4">
                  <c:v>18.511627906976745</c:v>
                </c:pt>
                <c:pt idx="5">
                  <c:v>36.499466382070437</c:v>
                </c:pt>
                <c:pt idx="6">
                  <c:v>23.541604974829731</c:v>
                </c:pt>
                <c:pt idx="7">
                  <c:v>16.49655172413793</c:v>
                </c:pt>
                <c:pt idx="8">
                  <c:v>29.266409266409266</c:v>
                </c:pt>
                <c:pt idx="9">
                  <c:v>49.75845410628019</c:v>
                </c:pt>
                <c:pt idx="10">
                  <c:v>17.586085734364019</c:v>
                </c:pt>
                <c:pt idx="11">
                  <c:v>27.341477603257708</c:v>
                </c:pt>
                <c:pt idx="12">
                  <c:v>9.1447368421052637</c:v>
                </c:pt>
                <c:pt idx="13">
                  <c:v>11.820159535895575</c:v>
                </c:pt>
                <c:pt idx="14">
                  <c:v>20.095238095238095</c:v>
                </c:pt>
                <c:pt idx="15">
                  <c:v>15.109431308780874</c:v>
                </c:pt>
                <c:pt idx="16">
                  <c:v>9.364293871336125</c:v>
                </c:pt>
                <c:pt idx="17">
                  <c:v>22.845738436252642</c:v>
                </c:pt>
                <c:pt idx="18">
                  <c:v>13.992691264882707</c:v>
                </c:pt>
                <c:pt idx="19">
                  <c:v>10.200793970427478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shape val="box"/>
        <c:axId val="148421520"/>
        <c:axId val="160737792"/>
        <c:axId val="0"/>
      </c:bar3DChart>
      <c:catAx>
        <c:axId val="148421520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spPr>
          <a:noFill/>
          <a:ln w="9525" cap="rnd" cmpd="sng" algn="ctr">
            <a:solidFill>
              <a:schemeClr val="tx1">
                <a:tint val="75000"/>
                <a:tint val="60000"/>
              </a:schemeClr>
            </a:solidFill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/>
                </a:solidFill>
                <a:latin typeface="Times New Roman" pitchFamily="18" charset="0"/>
                <a:ea typeface="+mn-ea"/>
                <a:cs typeface="Times New Roman" pitchFamily="18" charset="0"/>
              </a:defRPr>
            </a:pPr>
            <a:endParaRPr lang="ru-RU"/>
          </a:p>
        </c:txPr>
        <c:crossAx val="160737792"/>
        <c:crosses val="autoZero"/>
        <c:auto val="1"/>
        <c:lblAlgn val="ctr"/>
        <c:lblOffset val="100"/>
        <c:noMultiLvlLbl val="0"/>
      </c:catAx>
      <c:valAx>
        <c:axId val="160737792"/>
        <c:scaling>
          <c:orientation val="minMax"/>
        </c:scaling>
        <c:delete val="0"/>
        <c:axPos val="l"/>
        <c:majorGridlines>
          <c:spPr>
            <a:ln w="9525" cap="rnd" cmpd="sng" algn="ctr">
              <a:solidFill>
                <a:schemeClr val="tx1">
                  <a:tint val="75000"/>
                  <a:tint val="60000"/>
                </a:schemeClr>
              </a:solidFill>
              <a:prstDash val="solid"/>
              <a:round/>
            </a:ln>
            <a:effectLst/>
          </c:spPr>
        </c:majorGridlines>
        <c:numFmt formatCode="0.00" sourceLinked="1"/>
        <c:majorTickMark val="out"/>
        <c:minorTickMark val="none"/>
        <c:tickLblPos val="nextTo"/>
        <c:spPr>
          <a:noFill/>
          <a:ln w="9525" cap="rnd" cmpd="sng" algn="ctr">
            <a:solidFill>
              <a:schemeClr val="tx1">
                <a:tint val="75000"/>
                <a:tint val="60000"/>
              </a:schemeClr>
            </a:solidFill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/>
                </a:solidFill>
                <a:latin typeface="Times New Roman" pitchFamily="18" charset="0"/>
                <a:ea typeface="+mn-ea"/>
                <a:cs typeface="Times New Roman" pitchFamily="18" charset="0"/>
              </a:defRPr>
            </a:pPr>
            <a:endParaRPr lang="ru-RU"/>
          </a:p>
        </c:txPr>
        <c:crossAx val="14842152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 w="9525" cap="rnd" cmpd="sng" algn="ctr">
      <a:noFill/>
      <a:prstDash val="solid"/>
    </a:ln>
    <a:effectLst/>
  </c:spPr>
  <c:txPr>
    <a:bodyPr/>
    <a:lstStyle/>
    <a:p>
      <a:pPr>
        <a:defRPr sz="1050">
          <a:latin typeface="Times New Roman" pitchFamily="18" charset="0"/>
          <a:cs typeface="Times New Roman" pitchFamily="18" charset="0"/>
        </a:defRPr>
      </a:pPr>
      <a:endParaRPr lang="ru-RU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3"/>
    </mc:Choice>
    <mc:Fallback>
      <c:style val="3"/>
    </mc:Fallback>
  </mc:AlternateContent>
  <c:chart>
    <c:autoTitleDeleted val="0"/>
    <c:view3D>
      <c:rotX val="15"/>
      <c:rotY val="20"/>
      <c:rAngAx val="1"/>
    </c:view3D>
    <c:floor>
      <c:thickness val="0"/>
      <c:spPr>
        <a:noFill/>
        <a:ln w="9525" cap="rnd" cmpd="sng" algn="ctr">
          <a:solidFill>
            <a:schemeClr val="tx1">
              <a:tint val="75000"/>
              <a:tint val="60000"/>
            </a:schemeClr>
          </a:solidFill>
          <a:prstDash val="solid"/>
          <a:round/>
        </a:ln>
        <a:effectLst/>
        <a:sp3d contourW="9525">
          <a:contourClr>
            <a:schemeClr val="tx1">
              <a:tint val="75000"/>
              <a:tint val="60000"/>
            </a:schemeClr>
          </a:contourClr>
        </a:sp3d>
      </c:spPr>
    </c:floor>
    <c:sideWall>
      <c:thickness val="0"/>
      <c:spPr>
        <a:gradFill>
          <a:gsLst>
            <a:gs pos="0">
              <a:srgbClr val="8488C4">
                <a:alpha val="65000"/>
              </a:srgbClr>
            </a:gs>
            <a:gs pos="22000">
              <a:srgbClr val="D4DEFF"/>
            </a:gs>
            <a:gs pos="83000">
              <a:srgbClr val="D4DEFF"/>
            </a:gs>
            <a:gs pos="100000">
              <a:srgbClr val="96AB94">
                <a:alpha val="33000"/>
              </a:srgbClr>
            </a:gs>
          </a:gsLst>
          <a:lin ang="5400000" scaled="0"/>
        </a:gradFill>
        <a:ln>
          <a:noFill/>
        </a:ln>
        <a:effectLst/>
        <a:sp3d/>
      </c:spPr>
    </c:sideWall>
    <c:backWall>
      <c:thickness val="0"/>
      <c:spPr>
        <a:gradFill>
          <a:gsLst>
            <a:gs pos="0">
              <a:srgbClr val="8488C4">
                <a:alpha val="65000"/>
              </a:srgbClr>
            </a:gs>
            <a:gs pos="22000">
              <a:srgbClr val="D4DEFF"/>
            </a:gs>
            <a:gs pos="83000">
              <a:srgbClr val="D4DEFF"/>
            </a:gs>
            <a:gs pos="100000">
              <a:srgbClr val="96AB94">
                <a:alpha val="33000"/>
              </a:srgbClr>
            </a:gs>
          </a:gsLst>
          <a:lin ang="5400000" scaled="0"/>
        </a:gradFill>
        <a:ln>
          <a:noFill/>
        </a:ln>
        <a:effectLst/>
        <a:sp3d/>
      </c:spPr>
    </c:backWall>
    <c:plotArea>
      <c:layout/>
      <c:bar3D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  <a:sp3d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Лист3!$B$7:$B$26</c:f>
              <c:strCache>
                <c:ptCount val="20"/>
                <c:pt idx="0">
                  <c:v>Воловский район </c:v>
                </c:pt>
                <c:pt idx="1">
                  <c:v>Грязинский район </c:v>
                </c:pt>
                <c:pt idx="2">
                  <c:v>Данковский район </c:v>
                </c:pt>
                <c:pt idx="3">
                  <c:v>Добринский район </c:v>
                </c:pt>
                <c:pt idx="4">
                  <c:v>Добровский район </c:v>
                </c:pt>
                <c:pt idx="5">
                  <c:v>Долгоруковский район </c:v>
                </c:pt>
                <c:pt idx="6">
                  <c:v>Елецкий район </c:v>
                </c:pt>
                <c:pt idx="7">
                  <c:v>Задонский район </c:v>
                </c:pt>
                <c:pt idx="8">
                  <c:v>Измалковский район </c:v>
                </c:pt>
                <c:pt idx="9">
                  <c:v>Краснинский район </c:v>
                </c:pt>
                <c:pt idx="10">
                  <c:v>Лебедянский район </c:v>
                </c:pt>
                <c:pt idx="11">
                  <c:v>Лев-Толстовский район</c:v>
                </c:pt>
                <c:pt idx="12">
                  <c:v>Липецкий район</c:v>
                </c:pt>
                <c:pt idx="13">
                  <c:v>Становлянский район </c:v>
                </c:pt>
                <c:pt idx="14">
                  <c:v>Тербунский район </c:v>
                </c:pt>
                <c:pt idx="15">
                  <c:v>Усманский район </c:v>
                </c:pt>
                <c:pt idx="16">
                  <c:v>Хлевенский район</c:v>
                </c:pt>
                <c:pt idx="17">
                  <c:v>Чаплыгинский район</c:v>
                </c:pt>
                <c:pt idx="18">
                  <c:v>г.Елец </c:v>
                </c:pt>
                <c:pt idx="19">
                  <c:v>г. Липецк</c:v>
                </c:pt>
              </c:strCache>
            </c:strRef>
          </c:cat>
          <c:val>
            <c:numRef>
              <c:f>Лист3!$E$7:$E$26</c:f>
              <c:numCache>
                <c:formatCode>0.00</c:formatCode>
                <c:ptCount val="20"/>
                <c:pt idx="0">
                  <c:v>3.5529111772205697</c:v>
                </c:pt>
                <c:pt idx="1">
                  <c:v>3.4404732695400888</c:v>
                </c:pt>
                <c:pt idx="2">
                  <c:v>3.3220975084268689</c:v>
                </c:pt>
                <c:pt idx="3">
                  <c:v>0.50484203841879671</c:v>
                </c:pt>
                <c:pt idx="4">
                  <c:v>2.709203122163732</c:v>
                </c:pt>
                <c:pt idx="5">
                  <c:v>4.331032736022288</c:v>
                </c:pt>
                <c:pt idx="6">
                  <c:v>2.9450989108690822</c:v>
                </c:pt>
                <c:pt idx="7">
                  <c:v>1.8443128546755492</c:v>
                </c:pt>
                <c:pt idx="8">
                  <c:v>5.1722961446605256</c:v>
                </c:pt>
                <c:pt idx="9">
                  <c:v>4.5794060110261432</c:v>
                </c:pt>
                <c:pt idx="10">
                  <c:v>2.7970269364032636</c:v>
                </c:pt>
                <c:pt idx="11">
                  <c:v>3.0438443106016448</c:v>
                </c:pt>
                <c:pt idx="12">
                  <c:v>1.7262791852955788</c:v>
                </c:pt>
                <c:pt idx="13">
                  <c:v>2.0085022487831927</c:v>
                </c:pt>
                <c:pt idx="14">
                  <c:v>3.0714736280265904</c:v>
                </c:pt>
                <c:pt idx="15">
                  <c:v>3.686705127930169</c:v>
                </c:pt>
                <c:pt idx="16">
                  <c:v>1.3612971058602179</c:v>
                </c:pt>
                <c:pt idx="17">
                  <c:v>3.4660872043317186</c:v>
                </c:pt>
                <c:pt idx="18">
                  <c:v>1.2234464703517796</c:v>
                </c:pt>
                <c:pt idx="19">
                  <c:v>0.37369979660445363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shape val="box"/>
        <c:axId val="160738576"/>
        <c:axId val="160738968"/>
        <c:axId val="0"/>
      </c:bar3DChart>
      <c:catAx>
        <c:axId val="160738576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spPr>
          <a:noFill/>
          <a:ln w="9525" cap="rnd" cmpd="sng" algn="ctr">
            <a:solidFill>
              <a:schemeClr val="tx1">
                <a:tint val="75000"/>
                <a:tint val="60000"/>
              </a:schemeClr>
            </a:solidFill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/>
                </a:solidFill>
                <a:latin typeface="Times New Roman" pitchFamily="18" charset="0"/>
                <a:ea typeface="+mn-ea"/>
                <a:cs typeface="Times New Roman" pitchFamily="18" charset="0"/>
              </a:defRPr>
            </a:pPr>
            <a:endParaRPr lang="ru-RU"/>
          </a:p>
        </c:txPr>
        <c:crossAx val="160738968"/>
        <c:crosses val="autoZero"/>
        <c:auto val="1"/>
        <c:lblAlgn val="ctr"/>
        <c:lblOffset val="100"/>
        <c:noMultiLvlLbl val="0"/>
      </c:catAx>
      <c:valAx>
        <c:axId val="160738968"/>
        <c:scaling>
          <c:orientation val="minMax"/>
        </c:scaling>
        <c:delete val="0"/>
        <c:axPos val="l"/>
        <c:majorGridlines>
          <c:spPr>
            <a:ln w="9525" cap="rnd" cmpd="sng" algn="ctr">
              <a:solidFill>
                <a:schemeClr val="tx1">
                  <a:tint val="75000"/>
                  <a:tint val="60000"/>
                </a:schemeClr>
              </a:solidFill>
              <a:prstDash val="solid"/>
              <a:round/>
            </a:ln>
            <a:effectLst/>
          </c:spPr>
        </c:majorGridlines>
        <c:numFmt formatCode="0.00" sourceLinked="1"/>
        <c:majorTickMark val="out"/>
        <c:minorTickMark val="none"/>
        <c:tickLblPos val="nextTo"/>
        <c:spPr>
          <a:noFill/>
          <a:ln w="9525" cap="rnd" cmpd="sng" algn="ctr">
            <a:solidFill>
              <a:schemeClr val="tx1">
                <a:tint val="75000"/>
                <a:tint val="60000"/>
              </a:schemeClr>
            </a:solidFill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/>
                </a:solidFill>
                <a:latin typeface="Times New Roman" pitchFamily="18" charset="0"/>
                <a:ea typeface="+mn-ea"/>
                <a:cs typeface="Times New Roman" pitchFamily="18" charset="0"/>
              </a:defRPr>
            </a:pPr>
            <a:endParaRPr lang="ru-RU"/>
          </a:p>
        </c:txPr>
        <c:crossAx val="16073857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 w="9525" cap="rnd" cmpd="sng" algn="ctr">
      <a:noFill/>
      <a:prstDash val="solid"/>
    </a:ln>
    <a:effectLst/>
  </c:spPr>
  <c:txPr>
    <a:bodyPr/>
    <a:lstStyle/>
    <a:p>
      <a:pPr>
        <a:defRPr sz="1200">
          <a:latin typeface="Times New Roman" pitchFamily="18" charset="0"/>
          <a:cs typeface="Times New Roman" pitchFamily="18" charset="0"/>
        </a:defRPr>
      </a:pPr>
      <a:endParaRPr lang="ru-RU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  <c:spPr>
        <a:noFill/>
        <a:ln w="9525" cap="rnd" cmpd="sng" algn="ctr">
          <a:solidFill>
            <a:schemeClr val="tx1">
              <a:tint val="75000"/>
              <a:tint val="60000"/>
            </a:schemeClr>
          </a:solidFill>
          <a:prstDash val="solid"/>
          <a:round/>
        </a:ln>
        <a:effectLst/>
        <a:sp3d contourW="9525">
          <a:contourClr>
            <a:schemeClr val="tx1">
              <a:tint val="75000"/>
              <a:tint val="60000"/>
            </a:schemeClr>
          </a:contourClr>
        </a:sp3d>
      </c:spPr>
    </c:floor>
    <c:sideWall>
      <c:thickness val="0"/>
      <c:spPr>
        <a:gradFill>
          <a:gsLst>
            <a:gs pos="0">
              <a:srgbClr val="8488C4">
                <a:alpha val="57000"/>
              </a:srgbClr>
            </a:gs>
            <a:gs pos="43000">
              <a:srgbClr val="D4DEFF"/>
            </a:gs>
            <a:gs pos="83000">
              <a:srgbClr val="D4DEFF"/>
            </a:gs>
            <a:gs pos="100000">
              <a:srgbClr val="96AB94">
                <a:alpha val="40000"/>
              </a:srgbClr>
            </a:gs>
          </a:gsLst>
          <a:lin ang="5400000" scaled="0"/>
        </a:gradFill>
        <a:ln>
          <a:noFill/>
        </a:ln>
        <a:effectLst/>
        <a:sp3d/>
      </c:spPr>
    </c:sideWall>
    <c:backWall>
      <c:thickness val="0"/>
      <c:spPr>
        <a:gradFill>
          <a:gsLst>
            <a:gs pos="0">
              <a:srgbClr val="8488C4">
                <a:alpha val="57000"/>
              </a:srgbClr>
            </a:gs>
            <a:gs pos="43000">
              <a:srgbClr val="D4DEFF"/>
            </a:gs>
            <a:gs pos="83000">
              <a:srgbClr val="D4DEFF"/>
            </a:gs>
            <a:gs pos="100000">
              <a:srgbClr val="96AB94">
                <a:alpha val="40000"/>
              </a:srgbClr>
            </a:gs>
          </a:gsLst>
          <a:lin ang="5400000" scaled="0"/>
        </a:gradFill>
        <a:ln>
          <a:noFill/>
        </a:ln>
        <a:effectLst/>
        <a:sp3d/>
      </c:spPr>
    </c:backWall>
    <c:plotArea>
      <c:layout/>
      <c:bar3D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  <a:sp3d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Лист4!$B$7:$B$26</c:f>
              <c:strCache>
                <c:ptCount val="20"/>
                <c:pt idx="0">
                  <c:v>Воловский район</c:v>
                </c:pt>
                <c:pt idx="1">
                  <c:v>Грязинский район</c:v>
                </c:pt>
                <c:pt idx="2">
                  <c:v>Данковский район</c:v>
                </c:pt>
                <c:pt idx="3">
                  <c:v>Добринский район</c:v>
                </c:pt>
                <c:pt idx="4">
                  <c:v>Добровский район</c:v>
                </c:pt>
                <c:pt idx="5">
                  <c:v>Долгоруковский район</c:v>
                </c:pt>
                <c:pt idx="6">
                  <c:v>Елецкий район</c:v>
                </c:pt>
                <c:pt idx="7">
                  <c:v>Задонский район</c:v>
                </c:pt>
                <c:pt idx="8">
                  <c:v>Измалковский район</c:v>
                </c:pt>
                <c:pt idx="9">
                  <c:v>Краснинский район</c:v>
                </c:pt>
                <c:pt idx="10">
                  <c:v>Лебедянский район</c:v>
                </c:pt>
                <c:pt idx="11">
                  <c:v>Лев-Толстовский район</c:v>
                </c:pt>
                <c:pt idx="12">
                  <c:v>Липецкий район</c:v>
                </c:pt>
                <c:pt idx="13">
                  <c:v>Становлянский район</c:v>
                </c:pt>
                <c:pt idx="14">
                  <c:v>Тербунский район</c:v>
                </c:pt>
                <c:pt idx="15">
                  <c:v>Усманский район</c:v>
                </c:pt>
                <c:pt idx="16">
                  <c:v>Хлевенский район</c:v>
                </c:pt>
                <c:pt idx="17">
                  <c:v>Чаплыгинский район</c:v>
                </c:pt>
                <c:pt idx="18">
                  <c:v>г.Елец</c:v>
                </c:pt>
                <c:pt idx="19">
                  <c:v>г. Липецк</c:v>
                </c:pt>
              </c:strCache>
            </c:strRef>
          </c:cat>
          <c:val>
            <c:numRef>
              <c:f>Лист4!$E$7:$E$26</c:f>
              <c:numCache>
                <c:formatCode>0.00</c:formatCode>
                <c:ptCount val="20"/>
                <c:pt idx="0">
                  <c:v>0.89247768805779859</c:v>
                </c:pt>
                <c:pt idx="1">
                  <c:v>1.1927155748207519</c:v>
                </c:pt>
                <c:pt idx="2">
                  <c:v>0.8061993953504536</c:v>
                </c:pt>
                <c:pt idx="3">
                  <c:v>0.32068582314653121</c:v>
                </c:pt>
                <c:pt idx="4">
                  <c:v>0.13160283172989654</c:v>
                </c:pt>
                <c:pt idx="5">
                  <c:v>1.0700943455961502</c:v>
                </c:pt>
                <c:pt idx="6">
                  <c:v>1.3966066533303698</c:v>
                </c:pt>
                <c:pt idx="7">
                  <c:v>1.4618800888230941</c:v>
                </c:pt>
                <c:pt idx="8">
                  <c:v>2.006141248720573</c:v>
                </c:pt>
                <c:pt idx="9">
                  <c:v>1.1470745153832473</c:v>
                </c:pt>
                <c:pt idx="10">
                  <c:v>0.84385827651726841</c:v>
                </c:pt>
                <c:pt idx="11">
                  <c:v>0.61524512661097075</c:v>
                </c:pt>
                <c:pt idx="12">
                  <c:v>1.4261467130319589</c:v>
                </c:pt>
                <c:pt idx="13">
                  <c:v>0.9488016758055573</c:v>
                </c:pt>
                <c:pt idx="14">
                  <c:v>1.0626425348148867</c:v>
                </c:pt>
                <c:pt idx="15">
                  <c:v>2.3977523752332339</c:v>
                </c:pt>
                <c:pt idx="16">
                  <c:v>2.2798959659122353</c:v>
                </c:pt>
                <c:pt idx="17">
                  <c:v>1.6493302935309206</c:v>
                </c:pt>
                <c:pt idx="18">
                  <c:v>1.0966697931375682</c:v>
                </c:pt>
                <c:pt idx="19">
                  <c:v>0.21266954019960163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shape val="box"/>
        <c:axId val="160739752"/>
        <c:axId val="160740144"/>
        <c:axId val="0"/>
      </c:bar3DChart>
      <c:catAx>
        <c:axId val="160739752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spPr>
          <a:noFill/>
          <a:ln w="9525" cap="rnd" cmpd="sng" algn="ctr">
            <a:solidFill>
              <a:schemeClr val="tx1">
                <a:tint val="75000"/>
                <a:tint val="60000"/>
              </a:schemeClr>
            </a:solidFill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/>
                </a:solidFill>
                <a:latin typeface="Times New Roman" pitchFamily="18" charset="0"/>
                <a:ea typeface="+mn-ea"/>
                <a:cs typeface="Times New Roman" pitchFamily="18" charset="0"/>
              </a:defRPr>
            </a:pPr>
            <a:endParaRPr lang="ru-RU"/>
          </a:p>
        </c:txPr>
        <c:crossAx val="160740144"/>
        <c:crosses val="autoZero"/>
        <c:auto val="1"/>
        <c:lblAlgn val="ctr"/>
        <c:lblOffset val="100"/>
        <c:noMultiLvlLbl val="0"/>
      </c:catAx>
      <c:valAx>
        <c:axId val="160740144"/>
        <c:scaling>
          <c:orientation val="minMax"/>
        </c:scaling>
        <c:delete val="0"/>
        <c:axPos val="l"/>
        <c:majorGridlines>
          <c:spPr>
            <a:ln w="9525" cap="rnd" cmpd="sng" algn="ctr">
              <a:solidFill>
                <a:schemeClr val="tx1">
                  <a:tint val="75000"/>
                  <a:tint val="60000"/>
                </a:schemeClr>
              </a:solidFill>
              <a:prstDash val="solid"/>
              <a:round/>
            </a:ln>
            <a:effectLst/>
          </c:spPr>
        </c:majorGridlines>
        <c:numFmt formatCode="0.00" sourceLinked="1"/>
        <c:majorTickMark val="out"/>
        <c:minorTickMark val="none"/>
        <c:tickLblPos val="nextTo"/>
        <c:spPr>
          <a:noFill/>
          <a:ln w="9525" cap="rnd" cmpd="sng" algn="ctr">
            <a:solidFill>
              <a:schemeClr val="tx1">
                <a:tint val="75000"/>
                <a:tint val="60000"/>
              </a:schemeClr>
            </a:solidFill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/>
                </a:solidFill>
                <a:latin typeface="Times New Roman" pitchFamily="18" charset="0"/>
                <a:ea typeface="+mn-ea"/>
                <a:cs typeface="Times New Roman" pitchFamily="18" charset="0"/>
              </a:defRPr>
            </a:pPr>
            <a:endParaRPr lang="ru-RU"/>
          </a:p>
        </c:txPr>
        <c:crossAx val="16073975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 w="9525" cap="rnd" cmpd="sng" algn="ctr">
      <a:noFill/>
      <a:prstDash val="solid"/>
    </a:ln>
    <a:effectLst/>
  </c:spPr>
  <c:txPr>
    <a:bodyPr/>
    <a:lstStyle/>
    <a:p>
      <a:pPr>
        <a:defRPr sz="1400">
          <a:latin typeface="Times New Roman" pitchFamily="18" charset="0"/>
          <a:cs typeface="Times New Roman" pitchFamily="18" charset="0"/>
        </a:defRPr>
      </a:pPr>
      <a:endParaRPr lang="ru-RU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  <c:spPr>
        <a:noFill/>
        <a:ln w="9525" cap="rnd" cmpd="sng" algn="ctr">
          <a:solidFill>
            <a:schemeClr val="tx1">
              <a:tint val="75000"/>
              <a:tint val="60000"/>
            </a:schemeClr>
          </a:solidFill>
          <a:prstDash val="solid"/>
          <a:round/>
        </a:ln>
        <a:effectLst/>
        <a:sp3d contourW="9525">
          <a:contourClr>
            <a:schemeClr val="tx1">
              <a:tint val="75000"/>
              <a:tint val="60000"/>
            </a:schemeClr>
          </a:contourClr>
        </a:sp3d>
      </c:spPr>
    </c:floor>
    <c:sideWall>
      <c:thickness val="0"/>
      <c:spPr>
        <a:gradFill>
          <a:gsLst>
            <a:gs pos="0">
              <a:srgbClr val="8488C4">
                <a:alpha val="57000"/>
              </a:srgbClr>
            </a:gs>
            <a:gs pos="43000">
              <a:srgbClr val="D4DEFF"/>
            </a:gs>
            <a:gs pos="83000">
              <a:srgbClr val="D4DEFF"/>
            </a:gs>
            <a:gs pos="100000">
              <a:srgbClr val="96AB94">
                <a:alpha val="40000"/>
              </a:srgbClr>
            </a:gs>
          </a:gsLst>
          <a:lin ang="5400000" scaled="0"/>
        </a:gradFill>
        <a:ln>
          <a:noFill/>
        </a:ln>
        <a:effectLst/>
        <a:sp3d/>
      </c:spPr>
    </c:sideWall>
    <c:backWall>
      <c:thickness val="0"/>
      <c:spPr>
        <a:gradFill>
          <a:gsLst>
            <a:gs pos="0">
              <a:srgbClr val="8488C4">
                <a:alpha val="57000"/>
              </a:srgbClr>
            </a:gs>
            <a:gs pos="43000">
              <a:srgbClr val="D4DEFF"/>
            </a:gs>
            <a:gs pos="83000">
              <a:srgbClr val="D4DEFF"/>
            </a:gs>
            <a:gs pos="100000">
              <a:srgbClr val="96AB94">
                <a:alpha val="40000"/>
              </a:srgbClr>
            </a:gs>
          </a:gsLst>
          <a:lin ang="5400000" scaled="0"/>
        </a:gradFill>
        <a:ln>
          <a:noFill/>
        </a:ln>
        <a:effectLst/>
        <a:sp3d/>
      </c:spPr>
    </c:backWall>
    <c:plotArea>
      <c:layout/>
      <c:bar3D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  <a:sp3d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Лист5!$B$7:$B$26</c:f>
              <c:strCache>
                <c:ptCount val="20"/>
                <c:pt idx="0">
                  <c:v>Воловский район</c:v>
                </c:pt>
                <c:pt idx="1">
                  <c:v>Грязинский район</c:v>
                </c:pt>
                <c:pt idx="2">
                  <c:v>Данковский район</c:v>
                </c:pt>
                <c:pt idx="3">
                  <c:v>Добринский район</c:v>
                </c:pt>
                <c:pt idx="4">
                  <c:v>Добровский район</c:v>
                </c:pt>
                <c:pt idx="5">
                  <c:v>Долгоруковский район</c:v>
                </c:pt>
                <c:pt idx="6">
                  <c:v>Елецкий район</c:v>
                </c:pt>
                <c:pt idx="7">
                  <c:v>Задонский район</c:v>
                </c:pt>
                <c:pt idx="8">
                  <c:v>Измалковский район</c:v>
                </c:pt>
                <c:pt idx="9">
                  <c:v>Краснинский район</c:v>
                </c:pt>
                <c:pt idx="10">
                  <c:v>Лебедянский район</c:v>
                </c:pt>
                <c:pt idx="11">
                  <c:v>Лев-Толстовский район</c:v>
                </c:pt>
                <c:pt idx="12">
                  <c:v>Липецкий район</c:v>
                </c:pt>
                <c:pt idx="13">
                  <c:v>Становлянский район</c:v>
                </c:pt>
                <c:pt idx="14">
                  <c:v>Тербунский район</c:v>
                </c:pt>
                <c:pt idx="15">
                  <c:v>Усманский район</c:v>
                </c:pt>
                <c:pt idx="16">
                  <c:v>Хлевенский район</c:v>
                </c:pt>
                <c:pt idx="17">
                  <c:v>Чаплыгинский район</c:v>
                </c:pt>
                <c:pt idx="18">
                  <c:v>г.Елец</c:v>
                </c:pt>
                <c:pt idx="19">
                  <c:v>г. Липецк</c:v>
                </c:pt>
              </c:strCache>
            </c:strRef>
          </c:cat>
          <c:val>
            <c:numRef>
              <c:f>Лист5!$E$7:$E$26</c:f>
              <c:numCache>
                <c:formatCode>0.00</c:formatCode>
                <c:ptCount val="20"/>
                <c:pt idx="0">
                  <c:v>25.119617224880379</c:v>
                </c:pt>
                <c:pt idx="1">
                  <c:v>34.667194928684623</c:v>
                </c:pt>
                <c:pt idx="2">
                  <c:v>24.267782426778243</c:v>
                </c:pt>
                <c:pt idx="3">
                  <c:v>63.522012578616348</c:v>
                </c:pt>
                <c:pt idx="4">
                  <c:v>4.857621440536013</c:v>
                </c:pt>
                <c:pt idx="5">
                  <c:v>24.707602339181285</c:v>
                </c:pt>
                <c:pt idx="6">
                  <c:v>47.421383647798741</c:v>
                </c:pt>
                <c:pt idx="7">
                  <c:v>79.264214046822744</c:v>
                </c:pt>
                <c:pt idx="8">
                  <c:v>38.786279683377309</c:v>
                </c:pt>
                <c:pt idx="9">
                  <c:v>25.04854368932039</c:v>
                </c:pt>
                <c:pt idx="10">
                  <c:v>30.169830169830171</c:v>
                </c:pt>
                <c:pt idx="11">
                  <c:v>20.212765957446805</c:v>
                </c:pt>
                <c:pt idx="12">
                  <c:v>82.613908872901675</c:v>
                </c:pt>
                <c:pt idx="13">
                  <c:v>47.239263803680984</c:v>
                </c:pt>
                <c:pt idx="14">
                  <c:v>34.597156398104268</c:v>
                </c:pt>
                <c:pt idx="15">
                  <c:v>65.037812681791735</c:v>
                </c:pt>
                <c:pt idx="16">
                  <c:v>167.47967479674796</c:v>
                </c:pt>
                <c:pt idx="17">
                  <c:v>47.584789311408016</c:v>
                </c:pt>
                <c:pt idx="18">
                  <c:v>89.637742207245154</c:v>
                </c:pt>
                <c:pt idx="19">
                  <c:v>56.909193457416805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shape val="box"/>
        <c:axId val="160740928"/>
        <c:axId val="160741320"/>
        <c:axId val="0"/>
      </c:bar3DChart>
      <c:catAx>
        <c:axId val="160740928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spPr>
          <a:noFill/>
          <a:ln w="9525" cap="rnd" cmpd="sng" algn="ctr">
            <a:solidFill>
              <a:schemeClr val="tx1">
                <a:tint val="75000"/>
                <a:tint val="60000"/>
              </a:schemeClr>
            </a:solidFill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/>
                </a:solidFill>
                <a:latin typeface="Times New Roman" pitchFamily="18" charset="0"/>
                <a:ea typeface="+mn-ea"/>
                <a:cs typeface="Times New Roman" pitchFamily="18" charset="0"/>
              </a:defRPr>
            </a:pPr>
            <a:endParaRPr lang="ru-RU"/>
          </a:p>
        </c:txPr>
        <c:crossAx val="160741320"/>
        <c:crosses val="autoZero"/>
        <c:auto val="1"/>
        <c:lblAlgn val="ctr"/>
        <c:lblOffset val="100"/>
        <c:noMultiLvlLbl val="0"/>
      </c:catAx>
      <c:valAx>
        <c:axId val="160741320"/>
        <c:scaling>
          <c:orientation val="minMax"/>
        </c:scaling>
        <c:delete val="0"/>
        <c:axPos val="l"/>
        <c:majorGridlines>
          <c:spPr>
            <a:ln w="9525" cap="rnd" cmpd="sng" algn="ctr">
              <a:solidFill>
                <a:schemeClr val="tx1">
                  <a:tint val="75000"/>
                  <a:tint val="60000"/>
                </a:schemeClr>
              </a:solidFill>
              <a:prstDash val="solid"/>
              <a:round/>
            </a:ln>
            <a:effectLst/>
          </c:spPr>
        </c:majorGridlines>
        <c:numFmt formatCode="0.00" sourceLinked="1"/>
        <c:majorTickMark val="out"/>
        <c:minorTickMark val="none"/>
        <c:tickLblPos val="nextTo"/>
        <c:spPr>
          <a:noFill/>
          <a:ln w="9525" cap="rnd" cmpd="sng" algn="ctr">
            <a:solidFill>
              <a:schemeClr val="tx1">
                <a:tint val="75000"/>
                <a:tint val="60000"/>
              </a:schemeClr>
            </a:solidFill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/>
                </a:solidFill>
                <a:latin typeface="Times New Roman" pitchFamily="18" charset="0"/>
                <a:ea typeface="+mn-ea"/>
                <a:cs typeface="Times New Roman" pitchFamily="18" charset="0"/>
              </a:defRPr>
            </a:pPr>
            <a:endParaRPr lang="ru-RU"/>
          </a:p>
        </c:txPr>
        <c:crossAx val="16074092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 w="9525" cap="rnd" cmpd="sng" algn="ctr">
      <a:noFill/>
      <a:prstDash val="solid"/>
    </a:ln>
    <a:effectLst/>
  </c:spPr>
  <c:txPr>
    <a:bodyPr/>
    <a:lstStyle/>
    <a:p>
      <a:pPr>
        <a:defRPr sz="1400">
          <a:latin typeface="Times New Roman" pitchFamily="18" charset="0"/>
          <a:cs typeface="Times New Roman" pitchFamily="18" charset="0"/>
        </a:defRPr>
      </a:pPr>
      <a:endParaRPr lang="ru-RU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  <c:spPr>
        <a:noFill/>
        <a:ln w="9525" cap="rnd" cmpd="sng" algn="ctr">
          <a:solidFill>
            <a:schemeClr val="tx1">
              <a:tint val="75000"/>
              <a:tint val="60000"/>
            </a:schemeClr>
          </a:solidFill>
          <a:prstDash val="solid"/>
          <a:round/>
        </a:ln>
        <a:effectLst/>
        <a:sp3d contourW="9525">
          <a:contourClr>
            <a:schemeClr val="tx1">
              <a:tint val="75000"/>
              <a:tint val="60000"/>
            </a:schemeClr>
          </a:contourClr>
        </a:sp3d>
      </c:spPr>
    </c:floor>
    <c:sideWall>
      <c:thickness val="0"/>
      <c:spPr>
        <a:gradFill>
          <a:gsLst>
            <a:gs pos="0">
              <a:srgbClr val="8488C4">
                <a:alpha val="65000"/>
              </a:srgbClr>
            </a:gs>
            <a:gs pos="22000">
              <a:srgbClr val="D4DEFF"/>
            </a:gs>
            <a:gs pos="83000">
              <a:srgbClr val="D4DEFF"/>
            </a:gs>
            <a:gs pos="100000">
              <a:srgbClr val="96AB94">
                <a:alpha val="33000"/>
              </a:srgbClr>
            </a:gs>
          </a:gsLst>
          <a:lin ang="5400000" scaled="0"/>
        </a:gradFill>
        <a:ln>
          <a:noFill/>
        </a:ln>
        <a:effectLst/>
        <a:sp3d/>
      </c:spPr>
    </c:sideWall>
    <c:backWall>
      <c:thickness val="0"/>
      <c:spPr>
        <a:gradFill>
          <a:gsLst>
            <a:gs pos="0">
              <a:srgbClr val="8488C4">
                <a:alpha val="65000"/>
              </a:srgbClr>
            </a:gs>
            <a:gs pos="22000">
              <a:srgbClr val="D4DEFF"/>
            </a:gs>
            <a:gs pos="83000">
              <a:srgbClr val="D4DEFF"/>
            </a:gs>
            <a:gs pos="100000">
              <a:srgbClr val="96AB94">
                <a:alpha val="33000"/>
              </a:srgbClr>
            </a:gs>
          </a:gsLst>
          <a:lin ang="5400000" scaled="0"/>
        </a:gradFill>
        <a:ln>
          <a:noFill/>
        </a:ln>
        <a:effectLst/>
        <a:sp3d/>
      </c:spPr>
    </c:backWall>
    <c:plotArea>
      <c:layout/>
      <c:bar3D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  <a:sp3d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Лист6!$B$7:$B$26</c:f>
              <c:strCache>
                <c:ptCount val="20"/>
                <c:pt idx="0">
                  <c:v>Воловский район </c:v>
                </c:pt>
                <c:pt idx="1">
                  <c:v>Грязинский район </c:v>
                </c:pt>
                <c:pt idx="2">
                  <c:v>Данковский район </c:v>
                </c:pt>
                <c:pt idx="3">
                  <c:v>Добринский район </c:v>
                </c:pt>
                <c:pt idx="4">
                  <c:v>Добровский район </c:v>
                </c:pt>
                <c:pt idx="5">
                  <c:v>Долгоруковский район </c:v>
                </c:pt>
                <c:pt idx="6">
                  <c:v>Елецкий район </c:v>
                </c:pt>
                <c:pt idx="7">
                  <c:v>Задонский район </c:v>
                </c:pt>
                <c:pt idx="8">
                  <c:v>Измалковский район </c:v>
                </c:pt>
                <c:pt idx="9">
                  <c:v>Краснинский район </c:v>
                </c:pt>
                <c:pt idx="10">
                  <c:v>Лебедянский район </c:v>
                </c:pt>
                <c:pt idx="11">
                  <c:v>Лев-Толстовский район</c:v>
                </c:pt>
                <c:pt idx="12">
                  <c:v>Липецкий район</c:v>
                </c:pt>
                <c:pt idx="13">
                  <c:v>Становлянский район </c:v>
                </c:pt>
                <c:pt idx="14">
                  <c:v>Тербунский район </c:v>
                </c:pt>
                <c:pt idx="15">
                  <c:v>Усманский район </c:v>
                </c:pt>
                <c:pt idx="16">
                  <c:v>Хлевенский район</c:v>
                </c:pt>
                <c:pt idx="17">
                  <c:v>Чаплыгинский район</c:v>
                </c:pt>
                <c:pt idx="18">
                  <c:v>г.Елец </c:v>
                </c:pt>
                <c:pt idx="19">
                  <c:v>г. Липецк</c:v>
                </c:pt>
              </c:strCache>
            </c:strRef>
          </c:cat>
          <c:val>
            <c:numRef>
              <c:f>Лист6!$D$7:$D$26</c:f>
              <c:numCache>
                <c:formatCode>General</c:formatCode>
                <c:ptCount val="20"/>
                <c:pt idx="0">
                  <c:v>1</c:v>
                </c:pt>
                <c:pt idx="1">
                  <c:v>1</c:v>
                </c:pt>
                <c:pt idx="2">
                  <c:v>3</c:v>
                </c:pt>
                <c:pt idx="3">
                  <c:v>1</c:v>
                </c:pt>
                <c:pt idx="4">
                  <c:v>1.5</c:v>
                </c:pt>
                <c:pt idx="5">
                  <c:v>3</c:v>
                </c:pt>
                <c:pt idx="6">
                  <c:v>2</c:v>
                </c:pt>
                <c:pt idx="7">
                  <c:v>0</c:v>
                </c:pt>
                <c:pt idx="8">
                  <c:v>1</c:v>
                </c:pt>
                <c:pt idx="9">
                  <c:v>1.5</c:v>
                </c:pt>
                <c:pt idx="10">
                  <c:v>1</c:v>
                </c:pt>
                <c:pt idx="11">
                  <c:v>3</c:v>
                </c:pt>
                <c:pt idx="12">
                  <c:v>2</c:v>
                </c:pt>
                <c:pt idx="13">
                  <c:v>0.5</c:v>
                </c:pt>
                <c:pt idx="14">
                  <c:v>1</c:v>
                </c:pt>
                <c:pt idx="15">
                  <c:v>2</c:v>
                </c:pt>
                <c:pt idx="16">
                  <c:v>1</c:v>
                </c:pt>
                <c:pt idx="17">
                  <c:v>1</c:v>
                </c:pt>
                <c:pt idx="18">
                  <c:v>3</c:v>
                </c:pt>
                <c:pt idx="19">
                  <c:v>18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shape val="box"/>
        <c:axId val="160645712"/>
        <c:axId val="160646104"/>
        <c:axId val="0"/>
      </c:bar3DChart>
      <c:catAx>
        <c:axId val="160645712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spPr>
          <a:noFill/>
          <a:ln w="9525" cap="rnd" cmpd="sng" algn="ctr">
            <a:solidFill>
              <a:schemeClr val="tx1">
                <a:tint val="75000"/>
                <a:tint val="60000"/>
              </a:schemeClr>
            </a:solidFill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/>
                </a:solidFill>
                <a:latin typeface="Times New Roman" pitchFamily="18" charset="0"/>
                <a:ea typeface="+mn-ea"/>
                <a:cs typeface="Times New Roman" pitchFamily="18" charset="0"/>
              </a:defRPr>
            </a:pPr>
            <a:endParaRPr lang="ru-RU"/>
          </a:p>
        </c:txPr>
        <c:crossAx val="160646104"/>
        <c:crosses val="autoZero"/>
        <c:auto val="1"/>
        <c:lblAlgn val="ctr"/>
        <c:lblOffset val="100"/>
        <c:noMultiLvlLbl val="0"/>
      </c:catAx>
      <c:valAx>
        <c:axId val="160646104"/>
        <c:scaling>
          <c:orientation val="minMax"/>
        </c:scaling>
        <c:delete val="0"/>
        <c:axPos val="l"/>
        <c:majorGridlines>
          <c:spPr>
            <a:ln w="9525" cap="rnd" cmpd="sng" algn="ctr">
              <a:solidFill>
                <a:schemeClr val="tx1">
                  <a:tint val="75000"/>
                  <a:tint val="60000"/>
                </a:schemeClr>
              </a:solidFill>
              <a:prstDash val="solid"/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nextTo"/>
        <c:spPr>
          <a:noFill/>
          <a:ln w="9525" cap="rnd" cmpd="sng" algn="ctr">
            <a:solidFill>
              <a:schemeClr val="tx1">
                <a:tint val="75000"/>
                <a:tint val="60000"/>
              </a:schemeClr>
            </a:solidFill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/>
                </a:solidFill>
                <a:latin typeface="Times New Roman" pitchFamily="18" charset="0"/>
                <a:ea typeface="+mn-ea"/>
                <a:cs typeface="Times New Roman" pitchFamily="18" charset="0"/>
              </a:defRPr>
            </a:pPr>
            <a:endParaRPr lang="ru-RU"/>
          </a:p>
        </c:txPr>
        <c:crossAx val="16064571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 w="9525" cap="rnd" cmpd="sng" algn="ctr">
      <a:noFill/>
      <a:prstDash val="solid"/>
    </a:ln>
    <a:effectLst/>
  </c:spPr>
  <c:txPr>
    <a:bodyPr/>
    <a:lstStyle/>
    <a:p>
      <a:pPr>
        <a:defRPr sz="1400">
          <a:latin typeface="Times New Roman" pitchFamily="18" charset="0"/>
          <a:cs typeface="Times New Roman" pitchFamily="18" charset="0"/>
        </a:defRPr>
      </a:pPr>
      <a:endParaRPr lang="ru-RU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  <c:spPr>
        <a:noFill/>
        <a:ln w="9525" cap="rnd" cmpd="sng" algn="ctr">
          <a:solidFill>
            <a:schemeClr val="tx1">
              <a:tint val="75000"/>
              <a:tint val="60000"/>
            </a:schemeClr>
          </a:solidFill>
          <a:prstDash val="solid"/>
          <a:round/>
        </a:ln>
        <a:effectLst/>
        <a:sp3d contourW="9525">
          <a:contourClr>
            <a:schemeClr val="tx1">
              <a:tint val="75000"/>
              <a:tint val="60000"/>
            </a:schemeClr>
          </a:contourClr>
        </a:sp3d>
      </c:spPr>
    </c:floor>
    <c:sideWall>
      <c:thickness val="0"/>
      <c:spPr>
        <a:gradFill>
          <a:gsLst>
            <a:gs pos="0">
              <a:srgbClr val="8488C4">
                <a:alpha val="57000"/>
              </a:srgbClr>
            </a:gs>
            <a:gs pos="43000">
              <a:srgbClr val="D4DEFF"/>
            </a:gs>
            <a:gs pos="83000">
              <a:srgbClr val="D4DEFF"/>
            </a:gs>
            <a:gs pos="100000">
              <a:srgbClr val="96AB94">
                <a:alpha val="40000"/>
              </a:srgbClr>
            </a:gs>
          </a:gsLst>
          <a:lin ang="5400000" scaled="0"/>
        </a:gradFill>
        <a:ln>
          <a:noFill/>
        </a:ln>
        <a:effectLst/>
        <a:sp3d/>
      </c:spPr>
    </c:sideWall>
    <c:backWall>
      <c:thickness val="0"/>
      <c:spPr>
        <a:gradFill>
          <a:gsLst>
            <a:gs pos="0">
              <a:srgbClr val="8488C4">
                <a:alpha val="57000"/>
              </a:srgbClr>
            </a:gs>
            <a:gs pos="43000">
              <a:srgbClr val="D4DEFF"/>
            </a:gs>
            <a:gs pos="83000">
              <a:srgbClr val="D4DEFF"/>
            </a:gs>
            <a:gs pos="100000">
              <a:srgbClr val="96AB94">
                <a:alpha val="40000"/>
              </a:srgbClr>
            </a:gs>
          </a:gsLst>
          <a:lin ang="5400000" scaled="0"/>
        </a:gradFill>
        <a:ln>
          <a:noFill/>
        </a:ln>
        <a:effectLst/>
        <a:sp3d/>
      </c:spPr>
    </c:backWall>
    <c:plotArea>
      <c:layout/>
      <c:bar3D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  <a:sp3d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Лист7!$B$7:$B$26</c:f>
              <c:strCache>
                <c:ptCount val="20"/>
                <c:pt idx="0">
                  <c:v>Воловский район </c:v>
                </c:pt>
                <c:pt idx="1">
                  <c:v>Грязинский район </c:v>
                </c:pt>
                <c:pt idx="2">
                  <c:v>Данковский район </c:v>
                </c:pt>
                <c:pt idx="3">
                  <c:v>Добринский район </c:v>
                </c:pt>
                <c:pt idx="4">
                  <c:v>Добровский район </c:v>
                </c:pt>
                <c:pt idx="5">
                  <c:v>Долгоруковский район </c:v>
                </c:pt>
                <c:pt idx="6">
                  <c:v>Елецкий район </c:v>
                </c:pt>
                <c:pt idx="7">
                  <c:v>Задонский район </c:v>
                </c:pt>
                <c:pt idx="8">
                  <c:v>Измалковский район </c:v>
                </c:pt>
                <c:pt idx="9">
                  <c:v>Краснинский район </c:v>
                </c:pt>
                <c:pt idx="10">
                  <c:v>Лебедянский район </c:v>
                </c:pt>
                <c:pt idx="11">
                  <c:v>Лев-Толстовский район</c:v>
                </c:pt>
                <c:pt idx="12">
                  <c:v>Липецкий район</c:v>
                </c:pt>
                <c:pt idx="13">
                  <c:v>Становлянский район </c:v>
                </c:pt>
                <c:pt idx="14">
                  <c:v>Тербунский район </c:v>
                </c:pt>
                <c:pt idx="15">
                  <c:v>Усманский район </c:v>
                </c:pt>
                <c:pt idx="16">
                  <c:v>Хлевенский район</c:v>
                </c:pt>
                <c:pt idx="17">
                  <c:v>Чаплыгинский район</c:v>
                </c:pt>
                <c:pt idx="18">
                  <c:v>г.Елец </c:v>
                </c:pt>
                <c:pt idx="19">
                  <c:v>г. Липецк</c:v>
                </c:pt>
              </c:strCache>
            </c:strRef>
          </c:cat>
          <c:val>
            <c:numRef>
              <c:f>Лист7!$I$7:$I$26</c:f>
              <c:numCache>
                <c:formatCode>0</c:formatCode>
                <c:ptCount val="20"/>
                <c:pt idx="0">
                  <c:v>16</c:v>
                </c:pt>
                <c:pt idx="1">
                  <c:v>13</c:v>
                </c:pt>
                <c:pt idx="2">
                  <c:v>5</c:v>
                </c:pt>
                <c:pt idx="3">
                  <c:v>7</c:v>
                </c:pt>
                <c:pt idx="4">
                  <c:v>4</c:v>
                </c:pt>
                <c:pt idx="5">
                  <c:v>3</c:v>
                </c:pt>
                <c:pt idx="6">
                  <c:v>5</c:v>
                </c:pt>
                <c:pt idx="7">
                  <c:v>5</c:v>
                </c:pt>
                <c:pt idx="8">
                  <c:v>11</c:v>
                </c:pt>
                <c:pt idx="9">
                  <c:v>8</c:v>
                </c:pt>
                <c:pt idx="10">
                  <c:v>8</c:v>
                </c:pt>
                <c:pt idx="11">
                  <c:v>23</c:v>
                </c:pt>
                <c:pt idx="12">
                  <c:v>11</c:v>
                </c:pt>
                <c:pt idx="13">
                  <c:v>8</c:v>
                </c:pt>
                <c:pt idx="14">
                  <c:v>8</c:v>
                </c:pt>
                <c:pt idx="15">
                  <c:v>15</c:v>
                </c:pt>
                <c:pt idx="16">
                  <c:v>20</c:v>
                </c:pt>
                <c:pt idx="17">
                  <c:v>9</c:v>
                </c:pt>
                <c:pt idx="18">
                  <c:v>44</c:v>
                </c:pt>
                <c:pt idx="19">
                  <c:v>414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shape val="box"/>
        <c:axId val="160646888"/>
        <c:axId val="160647280"/>
        <c:axId val="0"/>
      </c:bar3DChart>
      <c:catAx>
        <c:axId val="16064688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rnd" cmpd="sng" algn="ctr">
            <a:solidFill>
              <a:schemeClr val="tx1">
                <a:tint val="75000"/>
                <a:tint val="60000"/>
              </a:schemeClr>
            </a:solidFill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/>
                </a:solidFill>
                <a:latin typeface="Times New Roman" pitchFamily="18" charset="0"/>
                <a:ea typeface="+mn-ea"/>
                <a:cs typeface="Times New Roman" pitchFamily="18" charset="0"/>
              </a:defRPr>
            </a:pPr>
            <a:endParaRPr lang="ru-RU"/>
          </a:p>
        </c:txPr>
        <c:crossAx val="160647280"/>
        <c:crosses val="autoZero"/>
        <c:auto val="1"/>
        <c:lblAlgn val="ctr"/>
        <c:lblOffset val="100"/>
        <c:noMultiLvlLbl val="0"/>
      </c:catAx>
      <c:valAx>
        <c:axId val="160647280"/>
        <c:scaling>
          <c:orientation val="minMax"/>
        </c:scaling>
        <c:delete val="0"/>
        <c:axPos val="l"/>
        <c:majorGridlines>
          <c:spPr>
            <a:ln w="9525" cap="rnd" cmpd="sng" algn="ctr">
              <a:solidFill>
                <a:schemeClr val="tx1">
                  <a:tint val="75000"/>
                  <a:tint val="60000"/>
                </a:schemeClr>
              </a:solidFill>
              <a:prstDash val="solid"/>
              <a:round/>
            </a:ln>
            <a:effectLst/>
          </c:spPr>
        </c:majorGridlines>
        <c:numFmt formatCode="0" sourceLinked="1"/>
        <c:majorTickMark val="out"/>
        <c:minorTickMark val="none"/>
        <c:tickLblPos val="nextTo"/>
        <c:spPr>
          <a:noFill/>
          <a:ln w="9525" cap="rnd" cmpd="sng" algn="ctr">
            <a:solidFill>
              <a:schemeClr val="tx1">
                <a:tint val="75000"/>
                <a:tint val="60000"/>
              </a:schemeClr>
            </a:solidFill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/>
                </a:solidFill>
                <a:latin typeface="Times New Roman" pitchFamily="18" charset="0"/>
                <a:ea typeface="+mn-ea"/>
                <a:cs typeface="Times New Roman" pitchFamily="18" charset="0"/>
              </a:defRPr>
            </a:pPr>
            <a:endParaRPr lang="ru-RU"/>
          </a:p>
        </c:txPr>
        <c:crossAx val="16064688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 w="9525" cap="rnd" cmpd="sng" algn="ctr">
      <a:noFill/>
      <a:prstDash val="solid"/>
    </a:ln>
    <a:effectLst/>
  </c:spPr>
  <c:txPr>
    <a:bodyPr/>
    <a:lstStyle/>
    <a:p>
      <a:pPr>
        <a:defRPr sz="1400">
          <a:latin typeface="Times New Roman" pitchFamily="18" charset="0"/>
          <a:cs typeface="Times New Roman" pitchFamily="18" charset="0"/>
        </a:defRPr>
      </a:pPr>
      <a:endParaRPr lang="ru-RU"/>
    </a:p>
  </c:txPr>
  <c:externalData r:id="rId3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25"/>
      <c:rotY val="50"/>
      <c:rAngAx val="1"/>
    </c:view3D>
    <c:floor>
      <c:thickness val="0"/>
      <c:spPr>
        <a:noFill/>
        <a:ln w="9525" cap="rnd" cmpd="sng" algn="ctr">
          <a:solidFill>
            <a:schemeClr val="tx1">
              <a:tint val="75000"/>
              <a:tint val="60000"/>
            </a:schemeClr>
          </a:solidFill>
          <a:prstDash val="solid"/>
          <a:round/>
        </a:ln>
        <a:effectLst/>
        <a:sp3d contourW="9525">
          <a:contourClr>
            <a:schemeClr val="tx1">
              <a:tint val="75000"/>
              <a:tint val="60000"/>
            </a:schemeClr>
          </a:contourClr>
        </a:sp3d>
      </c:spPr>
    </c:floor>
    <c:sideWall>
      <c:thickness val="0"/>
      <c:spPr>
        <a:gradFill flip="none" rotWithShape="1">
          <a:gsLst>
            <a:gs pos="0">
              <a:schemeClr val="bg2">
                <a:lumMod val="75000"/>
              </a:schemeClr>
            </a:gs>
            <a:gs pos="38000">
              <a:schemeClr val="accent3">
                <a:lumMod val="40000"/>
                <a:lumOff val="60000"/>
              </a:schemeClr>
            </a:gs>
            <a:gs pos="64999">
              <a:schemeClr val="accent4">
                <a:lumMod val="40000"/>
                <a:lumOff val="60000"/>
              </a:schemeClr>
            </a:gs>
            <a:gs pos="89999">
              <a:schemeClr val="accent6">
                <a:lumMod val="60000"/>
                <a:lumOff val="40000"/>
              </a:schemeClr>
            </a:gs>
            <a:gs pos="100000">
              <a:srgbClr val="FF8200"/>
            </a:gs>
          </a:gsLst>
          <a:lin ang="5400000" scaled="1"/>
          <a:tileRect/>
        </a:gradFill>
        <a:ln>
          <a:noFill/>
        </a:ln>
        <a:effectLst/>
        <a:sp3d/>
      </c:spPr>
    </c:sideWall>
    <c:backWall>
      <c:thickness val="0"/>
      <c:spPr>
        <a:gradFill flip="none" rotWithShape="1">
          <a:gsLst>
            <a:gs pos="0">
              <a:schemeClr val="bg2">
                <a:lumMod val="75000"/>
              </a:schemeClr>
            </a:gs>
            <a:gs pos="38000">
              <a:schemeClr val="accent3">
                <a:lumMod val="40000"/>
                <a:lumOff val="60000"/>
              </a:schemeClr>
            </a:gs>
            <a:gs pos="64999">
              <a:schemeClr val="accent4">
                <a:lumMod val="40000"/>
                <a:lumOff val="60000"/>
              </a:schemeClr>
            </a:gs>
            <a:gs pos="89999">
              <a:schemeClr val="accent6">
                <a:lumMod val="60000"/>
                <a:lumOff val="40000"/>
              </a:schemeClr>
            </a:gs>
            <a:gs pos="100000">
              <a:srgbClr val="FF8200"/>
            </a:gs>
          </a:gsLst>
          <a:lin ang="5400000" scaled="1"/>
          <a:tileRect/>
        </a:gradFill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0.10672943981654669"/>
          <c:y val="2.0022715124016179E-2"/>
          <c:w val="0.87137976235010017"/>
          <c:h val="0.63776091608334695"/>
        </c:manualLayout>
      </c:layout>
      <c:bar3D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  <a:sp3d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Лист8!$A$2:$A$21</c:f>
              <c:strCache>
                <c:ptCount val="20"/>
                <c:pt idx="0">
                  <c:v>Усманский район </c:v>
                </c:pt>
                <c:pt idx="1">
                  <c:v>Измалковский район </c:v>
                </c:pt>
                <c:pt idx="2">
                  <c:v>Липецкий район</c:v>
                </c:pt>
                <c:pt idx="3">
                  <c:v>Чаплыгинский район</c:v>
                </c:pt>
                <c:pt idx="4">
                  <c:v>Долгоруковский район </c:v>
                </c:pt>
                <c:pt idx="5">
                  <c:v>Елецкий район </c:v>
                </c:pt>
                <c:pt idx="6">
                  <c:v>Хлевенский район</c:v>
                </c:pt>
                <c:pt idx="7">
                  <c:v>Грязинский район </c:v>
                </c:pt>
                <c:pt idx="8">
                  <c:v>г.Елец </c:v>
                </c:pt>
                <c:pt idx="9">
                  <c:v>Данковский район </c:v>
                </c:pt>
                <c:pt idx="10">
                  <c:v>Краснинский район </c:v>
                </c:pt>
                <c:pt idx="11">
                  <c:v>Воловский район </c:v>
                </c:pt>
                <c:pt idx="12">
                  <c:v>Лев-Толстовский район</c:v>
                </c:pt>
                <c:pt idx="13">
                  <c:v>Тербунский район </c:v>
                </c:pt>
                <c:pt idx="14">
                  <c:v>г. Липецк</c:v>
                </c:pt>
                <c:pt idx="15">
                  <c:v>Лебедянский район </c:v>
                </c:pt>
                <c:pt idx="16">
                  <c:v>Задонский район </c:v>
                </c:pt>
                <c:pt idx="17">
                  <c:v>Становлянский район </c:v>
                </c:pt>
                <c:pt idx="18">
                  <c:v>Добринский район </c:v>
                </c:pt>
                <c:pt idx="19">
                  <c:v>Добровский район </c:v>
                </c:pt>
              </c:strCache>
            </c:strRef>
          </c:cat>
          <c:val>
            <c:numRef>
              <c:f>Лист8!$B$2:$B$21</c:f>
              <c:numCache>
                <c:formatCode>0.0</c:formatCode>
                <c:ptCount val="20"/>
                <c:pt idx="0">
                  <c:v>107</c:v>
                </c:pt>
                <c:pt idx="1">
                  <c:v>104.5</c:v>
                </c:pt>
                <c:pt idx="2">
                  <c:v>86</c:v>
                </c:pt>
                <c:pt idx="3">
                  <c:v>84.5</c:v>
                </c:pt>
                <c:pt idx="4">
                  <c:v>82</c:v>
                </c:pt>
                <c:pt idx="5">
                  <c:v>79.5</c:v>
                </c:pt>
                <c:pt idx="6">
                  <c:v>78.5</c:v>
                </c:pt>
                <c:pt idx="7">
                  <c:v>77</c:v>
                </c:pt>
                <c:pt idx="8">
                  <c:v>76.5</c:v>
                </c:pt>
                <c:pt idx="9">
                  <c:v>75</c:v>
                </c:pt>
                <c:pt idx="10">
                  <c:v>74.5</c:v>
                </c:pt>
                <c:pt idx="11">
                  <c:v>74.5</c:v>
                </c:pt>
                <c:pt idx="12" formatCode="0.00">
                  <c:v>69.5</c:v>
                </c:pt>
                <c:pt idx="13">
                  <c:v>62</c:v>
                </c:pt>
                <c:pt idx="14">
                  <c:v>61</c:v>
                </c:pt>
                <c:pt idx="15">
                  <c:v>55</c:v>
                </c:pt>
                <c:pt idx="16">
                  <c:v>55</c:v>
                </c:pt>
                <c:pt idx="17">
                  <c:v>53.5</c:v>
                </c:pt>
                <c:pt idx="18">
                  <c:v>52</c:v>
                </c:pt>
                <c:pt idx="19" formatCode="0.00">
                  <c:v>42.5</c:v>
                </c:pt>
              </c:numCache>
            </c:numRef>
          </c:val>
        </c:ser>
        <c:ser>
          <c:idx val="1"/>
          <c:order val="1"/>
          <c:spPr>
            <a:solidFill>
              <a:schemeClr val="accent2"/>
            </a:solidFill>
            <a:ln>
              <a:noFill/>
            </a:ln>
            <a:effectLst/>
            <a:sp3d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rnd" cmpd="sng" algn="ctr">
                      <a:solidFill>
                        <a:schemeClr val="tx1">
                          <a:tint val="60000"/>
                        </a:schemeClr>
                      </a:solidFill>
                      <a:prstDash val="solid"/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Лист8!$A$2:$A$21</c:f>
              <c:strCache>
                <c:ptCount val="20"/>
                <c:pt idx="0">
                  <c:v>Усманский район </c:v>
                </c:pt>
                <c:pt idx="1">
                  <c:v>Измалковский район </c:v>
                </c:pt>
                <c:pt idx="2">
                  <c:v>Липецкий район</c:v>
                </c:pt>
                <c:pt idx="3">
                  <c:v>Чаплыгинский район</c:v>
                </c:pt>
                <c:pt idx="4">
                  <c:v>Долгоруковский район </c:v>
                </c:pt>
                <c:pt idx="5">
                  <c:v>Елецкий район </c:v>
                </c:pt>
                <c:pt idx="6">
                  <c:v>Хлевенский район</c:v>
                </c:pt>
                <c:pt idx="7">
                  <c:v>Грязинский район </c:v>
                </c:pt>
                <c:pt idx="8">
                  <c:v>г.Елец </c:v>
                </c:pt>
                <c:pt idx="9">
                  <c:v>Данковский район </c:v>
                </c:pt>
                <c:pt idx="10">
                  <c:v>Краснинский район </c:v>
                </c:pt>
                <c:pt idx="11">
                  <c:v>Воловский район </c:v>
                </c:pt>
                <c:pt idx="12">
                  <c:v>Лев-Толстовский район</c:v>
                </c:pt>
                <c:pt idx="13">
                  <c:v>Тербунский район </c:v>
                </c:pt>
                <c:pt idx="14">
                  <c:v>г. Липецк</c:v>
                </c:pt>
                <c:pt idx="15">
                  <c:v>Лебедянский район </c:v>
                </c:pt>
                <c:pt idx="16">
                  <c:v>Задонский район </c:v>
                </c:pt>
                <c:pt idx="17">
                  <c:v>Становлянский район </c:v>
                </c:pt>
                <c:pt idx="18">
                  <c:v>Добринский район </c:v>
                </c:pt>
                <c:pt idx="19">
                  <c:v>Добровский район </c:v>
                </c:pt>
              </c:strCache>
            </c:strRef>
          </c:cat>
          <c:val>
            <c:numRef>
              <c:f>Лист8!$C$2:$C$21</c:f>
              <c:numCache>
                <c:formatCode>General</c:formatCode>
                <c:ptCount val="20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shape val="box"/>
        <c:axId val="160648064"/>
        <c:axId val="160648456"/>
        <c:axId val="0"/>
      </c:bar3DChart>
      <c:catAx>
        <c:axId val="16064806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rnd" cmpd="sng" algn="ctr">
            <a:solidFill>
              <a:schemeClr val="tx1">
                <a:tint val="75000"/>
                <a:tint val="60000"/>
              </a:schemeClr>
            </a:solidFill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/>
                </a:solidFill>
                <a:latin typeface="Times New Roman" pitchFamily="18" charset="0"/>
                <a:ea typeface="+mn-ea"/>
                <a:cs typeface="Times New Roman" pitchFamily="18" charset="0"/>
              </a:defRPr>
            </a:pPr>
            <a:endParaRPr lang="ru-RU"/>
          </a:p>
        </c:txPr>
        <c:crossAx val="160648456"/>
        <c:crosses val="autoZero"/>
        <c:auto val="1"/>
        <c:lblAlgn val="ctr"/>
        <c:lblOffset val="100"/>
        <c:noMultiLvlLbl val="0"/>
      </c:catAx>
      <c:valAx>
        <c:axId val="160648456"/>
        <c:scaling>
          <c:orientation val="minMax"/>
        </c:scaling>
        <c:delete val="0"/>
        <c:axPos val="l"/>
        <c:majorGridlines>
          <c:spPr>
            <a:ln w="9525" cap="rnd" cmpd="sng" algn="ctr">
              <a:solidFill>
                <a:schemeClr val="tx1">
                  <a:tint val="75000"/>
                  <a:tint val="60000"/>
                </a:schemeClr>
              </a:solidFill>
              <a:prstDash val="solid"/>
              <a:round/>
            </a:ln>
            <a:effectLst/>
          </c:spPr>
        </c:majorGridlines>
        <c:numFmt formatCode="0.0" sourceLinked="1"/>
        <c:majorTickMark val="out"/>
        <c:minorTickMark val="none"/>
        <c:tickLblPos val="nextTo"/>
        <c:spPr>
          <a:noFill/>
          <a:ln w="9525" cap="rnd" cmpd="sng" algn="ctr">
            <a:solidFill>
              <a:schemeClr val="tx1">
                <a:tint val="75000"/>
                <a:tint val="60000"/>
              </a:schemeClr>
            </a:solidFill>
            <a:prstDash val="solid"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/>
                </a:solidFill>
                <a:latin typeface="Times New Roman" pitchFamily="18" charset="0"/>
                <a:ea typeface="+mn-ea"/>
                <a:cs typeface="Times New Roman" pitchFamily="18" charset="0"/>
              </a:defRPr>
            </a:pPr>
            <a:endParaRPr lang="ru-RU"/>
          </a:p>
        </c:txPr>
        <c:crossAx val="16064806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 w="9525" cap="rnd" cmpd="sng" algn="ctr">
      <a:noFill/>
      <a:prstDash val="solid"/>
    </a:ln>
    <a:effectLst/>
  </c:spPr>
  <c:txPr>
    <a:bodyPr/>
    <a:lstStyle/>
    <a:p>
      <a:pPr>
        <a:defRPr sz="1200">
          <a:latin typeface="Times New Roman" pitchFamily="18" charset="0"/>
          <a:cs typeface="Times New Roman" pitchFamily="18" charset="0"/>
        </a:defRPr>
      </a:pPr>
      <a:endParaRPr lang="ru-RU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withinLinearReversed" id="21">
  <a:schemeClr val="accent1"/>
</cs:colorStyle>
</file>

<file path=ppt/charts/colors2.xml><?xml version="1.0" encoding="utf-8"?>
<cs:colorStyle xmlns:cs="http://schemas.microsoft.com/office/drawing/2012/chartStyle" xmlns:a="http://schemas.openxmlformats.org/drawingml/2006/main" meth="withinLinear" id="14">
  <a:schemeClr val="accent1"/>
</cs:colorStyle>
</file>

<file path=ppt/charts/colors3.xml><?xml version="1.0" encoding="utf-8"?>
<cs:colorStyle xmlns:cs="http://schemas.microsoft.com/office/drawing/2012/chartStyle" xmlns:a="http://schemas.openxmlformats.org/drawingml/2006/main" meth="withinLinear" id="14">
  <a:schemeClr val="accent1"/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107">
  <cs:axisTitle>
    <cs:lnRef idx="0"/>
    <cs:fillRef idx="0"/>
    <cs:effectRef idx="0"/>
    <cs:fontRef idx="minor">
      <a:schemeClr val="tx1"/>
    </cs:fontRef>
    <cs:defRPr sz="1000" b="1" kern="1200"/>
  </cs:axisTitle>
  <cs:category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categoryAxis>
  <cs:chartArea mods="allowNoFillOverride allowNoLineOverride">
    <cs:lnRef idx="1">
      <a:schemeClr val="tx1">
        <a:tint val="75000"/>
      </a:schemeClr>
    </cs:lnRef>
    <cs:fillRef idx="1">
      <a:schemeClr val="bg1"/>
    </cs:fillRef>
    <cs:effectRef idx="0"/>
    <cs:fontRef idx="minor">
      <a:schemeClr val="tx1"/>
    </cs:fontRef>
    <cs:spPr>
      <a:ln>
        <a:round/>
      </a:ln>
    </cs:spPr>
    <cs:defRPr sz="1000" kern="1200"/>
  </cs:chartArea>
  <cs:dataLabel>
    <cs:lnRef idx="0"/>
    <cs:fillRef idx="0"/>
    <cs:effectRef idx="0"/>
    <cs:fontRef idx="minor">
      <a:schemeClr val="tx1"/>
    </cs:fontRef>
    <cs:defRPr sz="1000" kern="1200"/>
  </cs:dataLabel>
  <cs:dataLabelCallout>
    <cs:lnRef idx="0"/>
    <cs:fillRef idx="0"/>
    <cs:effectRef idx="0"/>
    <cs:fontRef idx="minor">
      <a:schemeClr val="dk1"/>
    </cs:fontRef>
    <cs:spPr>
      <a:solidFill>
        <a:schemeClr val="lt1"/>
      </a:solidFill>
      <a:ln>
        <a:solidFill>
          <a:schemeClr val="dk1">
            <a:lumMod val="65000"/>
            <a:lumOff val="35000"/>
          </a:schemeClr>
        </a:solidFill>
      </a:ln>
    </cs:spPr>
    <cs:defRPr sz="1000" kern="1200"/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1">
      <cs:styleClr val="auto"/>
    </cs:lnRef>
    <cs:lineWidthScale>3</cs:lineWidthScale>
    <cs:fillRef idx="0"/>
    <cs:effectRef idx="0"/>
    <cs:fontRef idx="minor">
      <a:schemeClr val="tx1"/>
    </cs:fontRef>
    <cs:spPr>
      <a:ln cap="rnd">
        <a:round/>
      </a:ln>
    </cs:spPr>
  </cs:dataPointLine>
  <cs:dataPointMarker>
    <cs:lnRef idx="1">
      <cs:styleClr val="auto"/>
    </cs:lnRef>
    <cs:fillRef idx="1">
      <cs:styleClr val="auto"/>
    </cs:fillRef>
    <cs:effectRef idx="0"/>
    <cs:fontRef idx="minor">
      <a:schemeClr val="tx1"/>
    </cs:fontRef>
    <cs:spPr>
      <a:ln>
        <a:round/>
      </a:ln>
    </cs:spPr>
  </cs:dataPointMarker>
  <cs:dataPointMarkerLayout/>
  <cs:dataPointWireframe>
    <cs:lnRef idx="1">
      <cs:styleClr val="auto"/>
    </cs:lnRef>
    <cs:fillRef idx="0"/>
    <cs:effectRef idx="0"/>
    <cs:fontRef idx="minor">
      <a:schemeClr val="tx1"/>
    </cs:fontRef>
    <cs:spPr>
      <a:ln>
        <a:round/>
      </a:ln>
    </cs:spPr>
  </cs:dataPointWireframe>
  <cs:dataTable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dataTable>
  <cs:downBar>
    <cs:lnRef idx="1">
      <a:schemeClr val="tx1"/>
    </cs:lnRef>
    <cs:fillRef idx="1" mods="ignoreCSTransforms">
      <cs:styleClr val="0">
        <a:shade val="25000"/>
      </cs:styleClr>
    </cs:fillRef>
    <cs:effectRef idx="0"/>
    <cs:fontRef idx="minor">
      <a:schemeClr val="tx1"/>
    </cs:fontRef>
    <cs:spPr>
      <a:ln>
        <a:round/>
      </a:ln>
    </cs:spPr>
  </cs:downBar>
  <cs:drop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dropLine>
  <cs:errorBar>
    <cs:lnRef idx="1">
      <a:schemeClr val="tx1"/>
    </cs:lnRef>
    <cs:fillRef idx="1">
      <a:schemeClr val="tx1"/>
    </cs:fillRef>
    <cs:effectRef idx="0"/>
    <cs:fontRef idx="minor">
      <a:schemeClr val="tx1"/>
    </cs:fontRef>
    <cs:spPr>
      <a:ln>
        <a:round/>
      </a:ln>
    </cs:spPr>
  </cs:errorBar>
  <cs:flo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floor>
  <cs:gridlineMaj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gridlineMajor>
  <cs:gridlineMinor>
    <cs:lnRef idx="1">
      <a:schemeClr val="tx1">
        <a:tint val="50000"/>
      </a:schemeClr>
    </cs:lnRef>
    <cs:fillRef idx="0"/>
    <cs:effectRef idx="0"/>
    <cs:fontRef idx="minor">
      <a:schemeClr val="tx1"/>
    </cs:fontRef>
    <cs:spPr>
      <a:ln>
        <a:round/>
      </a:ln>
    </cs:spPr>
  </cs:gridlineMinor>
  <cs:hiLo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hiLoLine>
  <cs:leader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leaderLine>
  <cs:legend>
    <cs:lnRef idx="0"/>
    <cs:fillRef idx="0"/>
    <cs:effectRef idx="0"/>
    <cs:fontRef idx="minor">
      <a:schemeClr val="tx1"/>
    </cs:fontRef>
    <cs:defRPr sz="1000" kern="1200"/>
  </cs:legend>
  <cs:plotArea mods="allowNoFillOverride allowNoLineOverride">
    <cs:lnRef idx="0"/>
    <cs:fillRef idx="1">
      <a:schemeClr val="bg1"/>
    </cs:fillRef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seriesAxis>
  <cs:series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seriesLine>
  <cs:title>
    <cs:lnRef idx="0"/>
    <cs:fillRef idx="0"/>
    <cs:effectRef idx="0"/>
    <cs:fontRef idx="minor">
      <a:schemeClr val="tx1"/>
    </cs:fontRef>
    <cs:defRPr sz="1800" b="1" kern="1200"/>
  </cs:title>
  <cs:trendline>
    <cs:lnRef idx="1">
      <a:schemeClr val="tx1"/>
    </cs:lnRef>
    <cs:fillRef idx="0"/>
    <cs:effectRef idx="0"/>
    <cs:fontRef idx="minor">
      <a:schemeClr val="tx1"/>
    </cs:fontRef>
    <cs:spPr>
      <a:ln cap="rnd">
        <a:round/>
      </a:ln>
    </cs:spPr>
  </cs:trendline>
  <cs:trendlineLabel>
    <cs:lnRef idx="0"/>
    <cs:fillRef idx="0"/>
    <cs:effectRef idx="0"/>
    <cs:fontRef idx="minor">
      <a:schemeClr val="tx1"/>
    </cs:fontRef>
    <cs:defRPr sz="1000" kern="1200"/>
  </cs:trendlineLabel>
  <cs:upBar>
    <cs:lnRef idx="1">
      <a:schemeClr val="tx1"/>
    </cs:lnRef>
    <cs:fillRef idx="1" mods="ignoreCSTransforms">
      <cs:styleClr val="0">
        <a:tint val="25000"/>
      </cs:styleClr>
    </cs:fillRef>
    <cs:effectRef idx="0"/>
    <cs:fontRef idx="minor">
      <a:schemeClr val="tx1"/>
    </cs:fontRef>
    <cs:spPr>
      <a:ln>
        <a:round/>
      </a:ln>
    </cs:spPr>
  </cs:upBar>
  <cs:value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valueAxis>
  <cs:wall>
    <cs:lnRef idx="0"/>
    <cs:fillRef idx="0"/>
    <cs:effectRef idx="0"/>
    <cs:fontRef idx="minor">
      <a:schemeClr val="tx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107">
  <cs:axisTitle>
    <cs:lnRef idx="0"/>
    <cs:fillRef idx="0"/>
    <cs:effectRef idx="0"/>
    <cs:fontRef idx="minor">
      <a:schemeClr val="tx1"/>
    </cs:fontRef>
    <cs:defRPr sz="1000" b="1" kern="1200"/>
  </cs:axisTitle>
  <cs:category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categoryAxis>
  <cs:chartArea mods="allowNoFillOverride allowNoLineOverride">
    <cs:lnRef idx="1">
      <a:schemeClr val="tx1">
        <a:tint val="75000"/>
      </a:schemeClr>
    </cs:lnRef>
    <cs:fillRef idx="1">
      <a:schemeClr val="bg1"/>
    </cs:fillRef>
    <cs:effectRef idx="0"/>
    <cs:fontRef idx="minor">
      <a:schemeClr val="tx1"/>
    </cs:fontRef>
    <cs:spPr>
      <a:ln>
        <a:round/>
      </a:ln>
    </cs:spPr>
    <cs:defRPr sz="1000" kern="1200"/>
  </cs:chartArea>
  <cs:dataLabel>
    <cs:lnRef idx="0"/>
    <cs:fillRef idx="0"/>
    <cs:effectRef idx="0"/>
    <cs:fontRef idx="minor">
      <a:schemeClr val="tx1"/>
    </cs:fontRef>
    <cs:defRPr sz="1000" kern="1200"/>
  </cs:dataLabel>
  <cs:dataLabelCallout>
    <cs:lnRef idx="0"/>
    <cs:fillRef idx="0"/>
    <cs:effectRef idx="0"/>
    <cs:fontRef idx="minor">
      <a:schemeClr val="dk1"/>
    </cs:fontRef>
    <cs:spPr>
      <a:solidFill>
        <a:schemeClr val="lt1"/>
      </a:solidFill>
      <a:ln>
        <a:solidFill>
          <a:schemeClr val="dk1">
            <a:lumMod val="65000"/>
            <a:lumOff val="35000"/>
          </a:schemeClr>
        </a:solidFill>
      </a:ln>
    </cs:spPr>
    <cs:defRPr sz="1000" kern="1200"/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1">
      <cs:styleClr val="auto"/>
    </cs:lnRef>
    <cs:lineWidthScale>3</cs:lineWidthScale>
    <cs:fillRef idx="0"/>
    <cs:effectRef idx="0"/>
    <cs:fontRef idx="minor">
      <a:schemeClr val="tx1"/>
    </cs:fontRef>
    <cs:spPr>
      <a:ln cap="rnd">
        <a:round/>
      </a:ln>
    </cs:spPr>
  </cs:dataPointLine>
  <cs:dataPointMarker>
    <cs:lnRef idx="1">
      <cs:styleClr val="auto"/>
    </cs:lnRef>
    <cs:fillRef idx="1">
      <cs:styleClr val="auto"/>
    </cs:fillRef>
    <cs:effectRef idx="0"/>
    <cs:fontRef idx="minor">
      <a:schemeClr val="tx1"/>
    </cs:fontRef>
    <cs:spPr>
      <a:ln>
        <a:round/>
      </a:ln>
    </cs:spPr>
  </cs:dataPointMarker>
  <cs:dataPointMarkerLayout/>
  <cs:dataPointWireframe>
    <cs:lnRef idx="1">
      <cs:styleClr val="auto"/>
    </cs:lnRef>
    <cs:fillRef idx="0"/>
    <cs:effectRef idx="0"/>
    <cs:fontRef idx="minor">
      <a:schemeClr val="tx1"/>
    </cs:fontRef>
    <cs:spPr>
      <a:ln>
        <a:round/>
      </a:ln>
    </cs:spPr>
  </cs:dataPointWireframe>
  <cs:dataTable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dataTable>
  <cs:downBar>
    <cs:lnRef idx="1">
      <a:schemeClr val="tx1"/>
    </cs:lnRef>
    <cs:fillRef idx="1" mods="ignoreCSTransforms">
      <cs:styleClr val="0">
        <a:shade val="25000"/>
      </cs:styleClr>
    </cs:fillRef>
    <cs:effectRef idx="0"/>
    <cs:fontRef idx="minor">
      <a:schemeClr val="tx1"/>
    </cs:fontRef>
    <cs:spPr>
      <a:ln>
        <a:round/>
      </a:ln>
    </cs:spPr>
  </cs:downBar>
  <cs:drop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dropLine>
  <cs:errorBar>
    <cs:lnRef idx="1">
      <a:schemeClr val="tx1"/>
    </cs:lnRef>
    <cs:fillRef idx="1">
      <a:schemeClr val="tx1"/>
    </cs:fillRef>
    <cs:effectRef idx="0"/>
    <cs:fontRef idx="minor">
      <a:schemeClr val="tx1"/>
    </cs:fontRef>
    <cs:spPr>
      <a:ln>
        <a:round/>
      </a:ln>
    </cs:spPr>
  </cs:errorBar>
  <cs:flo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floor>
  <cs:gridlineMaj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gridlineMajor>
  <cs:gridlineMinor>
    <cs:lnRef idx="1">
      <a:schemeClr val="tx1">
        <a:tint val="50000"/>
      </a:schemeClr>
    </cs:lnRef>
    <cs:fillRef idx="0"/>
    <cs:effectRef idx="0"/>
    <cs:fontRef idx="minor">
      <a:schemeClr val="tx1"/>
    </cs:fontRef>
    <cs:spPr>
      <a:ln>
        <a:round/>
      </a:ln>
    </cs:spPr>
  </cs:gridlineMinor>
  <cs:hiLo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hiLoLine>
  <cs:leader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leaderLine>
  <cs:legend>
    <cs:lnRef idx="0"/>
    <cs:fillRef idx="0"/>
    <cs:effectRef idx="0"/>
    <cs:fontRef idx="minor">
      <a:schemeClr val="tx1"/>
    </cs:fontRef>
    <cs:defRPr sz="1000" kern="1200"/>
  </cs:legend>
  <cs:plotArea mods="allowNoFillOverride allowNoLineOverride">
    <cs:lnRef idx="0"/>
    <cs:fillRef idx="1">
      <a:schemeClr val="bg1"/>
    </cs:fillRef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seriesAxis>
  <cs:series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seriesLine>
  <cs:title>
    <cs:lnRef idx="0"/>
    <cs:fillRef idx="0"/>
    <cs:effectRef idx="0"/>
    <cs:fontRef idx="minor">
      <a:schemeClr val="tx1"/>
    </cs:fontRef>
    <cs:defRPr sz="1800" b="1" kern="1200"/>
  </cs:title>
  <cs:trendline>
    <cs:lnRef idx="1">
      <a:schemeClr val="tx1"/>
    </cs:lnRef>
    <cs:fillRef idx="0"/>
    <cs:effectRef idx="0"/>
    <cs:fontRef idx="minor">
      <a:schemeClr val="tx1"/>
    </cs:fontRef>
    <cs:spPr>
      <a:ln cap="rnd">
        <a:round/>
      </a:ln>
    </cs:spPr>
  </cs:trendline>
  <cs:trendlineLabel>
    <cs:lnRef idx="0"/>
    <cs:fillRef idx="0"/>
    <cs:effectRef idx="0"/>
    <cs:fontRef idx="minor">
      <a:schemeClr val="tx1"/>
    </cs:fontRef>
    <cs:defRPr sz="1000" kern="1200"/>
  </cs:trendlineLabel>
  <cs:upBar>
    <cs:lnRef idx="1">
      <a:schemeClr val="tx1"/>
    </cs:lnRef>
    <cs:fillRef idx="1" mods="ignoreCSTransforms">
      <cs:styleClr val="0">
        <a:tint val="25000"/>
      </cs:styleClr>
    </cs:fillRef>
    <cs:effectRef idx="0"/>
    <cs:fontRef idx="minor">
      <a:schemeClr val="tx1"/>
    </cs:fontRef>
    <cs:spPr>
      <a:ln>
        <a:round/>
      </a:ln>
    </cs:spPr>
  </cs:upBar>
  <cs:value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valueAxis>
  <cs:wall>
    <cs:lnRef idx="0"/>
    <cs:fillRef idx="0"/>
    <cs:effectRef idx="0"/>
    <cs:fontRef idx="minor">
      <a:schemeClr val="tx1"/>
    </cs:fontRef>
  </cs:wall>
</cs:chartStyle>
</file>

<file path=ppt/charts/style3.xml><?xml version="1.0" encoding="utf-8"?>
<cs:chartStyle xmlns:cs="http://schemas.microsoft.com/office/drawing/2012/chartStyle" xmlns:a="http://schemas.openxmlformats.org/drawingml/2006/main" id="107">
  <cs:axisTitle>
    <cs:lnRef idx="0"/>
    <cs:fillRef idx="0"/>
    <cs:effectRef idx="0"/>
    <cs:fontRef idx="minor">
      <a:schemeClr val="tx1"/>
    </cs:fontRef>
    <cs:defRPr sz="1000" b="1" kern="1200"/>
  </cs:axisTitle>
  <cs:category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categoryAxis>
  <cs:chartArea mods="allowNoFillOverride allowNoLineOverride">
    <cs:lnRef idx="1">
      <a:schemeClr val="tx1">
        <a:tint val="75000"/>
      </a:schemeClr>
    </cs:lnRef>
    <cs:fillRef idx="1">
      <a:schemeClr val="bg1"/>
    </cs:fillRef>
    <cs:effectRef idx="0"/>
    <cs:fontRef idx="minor">
      <a:schemeClr val="tx1"/>
    </cs:fontRef>
    <cs:spPr>
      <a:ln>
        <a:round/>
      </a:ln>
    </cs:spPr>
    <cs:defRPr sz="1000" kern="1200"/>
  </cs:chartArea>
  <cs:dataLabel>
    <cs:lnRef idx="0"/>
    <cs:fillRef idx="0"/>
    <cs:effectRef idx="0"/>
    <cs:fontRef idx="minor">
      <a:schemeClr val="tx1"/>
    </cs:fontRef>
    <cs:defRPr sz="1000" kern="1200"/>
  </cs:dataLabel>
  <cs:dataLabelCallout>
    <cs:lnRef idx="0"/>
    <cs:fillRef idx="0"/>
    <cs:effectRef idx="0"/>
    <cs:fontRef idx="minor">
      <a:schemeClr val="dk1"/>
    </cs:fontRef>
    <cs:spPr>
      <a:solidFill>
        <a:schemeClr val="lt1"/>
      </a:solidFill>
      <a:ln>
        <a:solidFill>
          <a:schemeClr val="dk1">
            <a:lumMod val="65000"/>
            <a:lumOff val="35000"/>
          </a:schemeClr>
        </a:solidFill>
      </a:ln>
    </cs:spPr>
    <cs:defRPr sz="1000" kern="1200"/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1">
      <cs:styleClr val="auto"/>
    </cs:lnRef>
    <cs:lineWidthScale>3</cs:lineWidthScale>
    <cs:fillRef idx="0"/>
    <cs:effectRef idx="0"/>
    <cs:fontRef idx="minor">
      <a:schemeClr val="tx1"/>
    </cs:fontRef>
    <cs:spPr>
      <a:ln cap="rnd">
        <a:round/>
      </a:ln>
    </cs:spPr>
  </cs:dataPointLine>
  <cs:dataPointMarker>
    <cs:lnRef idx="1">
      <cs:styleClr val="auto"/>
    </cs:lnRef>
    <cs:fillRef idx="1">
      <cs:styleClr val="auto"/>
    </cs:fillRef>
    <cs:effectRef idx="0"/>
    <cs:fontRef idx="minor">
      <a:schemeClr val="tx1"/>
    </cs:fontRef>
    <cs:spPr>
      <a:ln>
        <a:round/>
      </a:ln>
    </cs:spPr>
  </cs:dataPointMarker>
  <cs:dataPointMarkerLayout/>
  <cs:dataPointWireframe>
    <cs:lnRef idx="1">
      <cs:styleClr val="auto"/>
    </cs:lnRef>
    <cs:fillRef idx="0"/>
    <cs:effectRef idx="0"/>
    <cs:fontRef idx="minor">
      <a:schemeClr val="tx1"/>
    </cs:fontRef>
    <cs:spPr>
      <a:ln>
        <a:round/>
      </a:ln>
    </cs:spPr>
  </cs:dataPointWireframe>
  <cs:dataTable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dataTable>
  <cs:downBar>
    <cs:lnRef idx="1">
      <a:schemeClr val="tx1"/>
    </cs:lnRef>
    <cs:fillRef idx="1" mods="ignoreCSTransforms">
      <cs:styleClr val="0">
        <a:shade val="25000"/>
      </cs:styleClr>
    </cs:fillRef>
    <cs:effectRef idx="0"/>
    <cs:fontRef idx="minor">
      <a:schemeClr val="tx1"/>
    </cs:fontRef>
    <cs:spPr>
      <a:ln>
        <a:round/>
      </a:ln>
    </cs:spPr>
  </cs:downBar>
  <cs:drop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dropLine>
  <cs:errorBar>
    <cs:lnRef idx="1">
      <a:schemeClr val="tx1"/>
    </cs:lnRef>
    <cs:fillRef idx="1">
      <a:schemeClr val="tx1"/>
    </cs:fillRef>
    <cs:effectRef idx="0"/>
    <cs:fontRef idx="minor">
      <a:schemeClr val="tx1"/>
    </cs:fontRef>
    <cs:spPr>
      <a:ln>
        <a:round/>
      </a:ln>
    </cs:spPr>
  </cs:errorBar>
  <cs:flo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floor>
  <cs:gridlineMaj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gridlineMajor>
  <cs:gridlineMinor>
    <cs:lnRef idx="1">
      <a:schemeClr val="tx1">
        <a:tint val="50000"/>
      </a:schemeClr>
    </cs:lnRef>
    <cs:fillRef idx="0"/>
    <cs:effectRef idx="0"/>
    <cs:fontRef idx="minor">
      <a:schemeClr val="tx1"/>
    </cs:fontRef>
    <cs:spPr>
      <a:ln>
        <a:round/>
      </a:ln>
    </cs:spPr>
  </cs:gridlineMinor>
  <cs:hiLo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hiLoLine>
  <cs:leader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leaderLine>
  <cs:legend>
    <cs:lnRef idx="0"/>
    <cs:fillRef idx="0"/>
    <cs:effectRef idx="0"/>
    <cs:fontRef idx="minor">
      <a:schemeClr val="tx1"/>
    </cs:fontRef>
    <cs:defRPr sz="1000" kern="1200"/>
  </cs:legend>
  <cs:plotArea mods="allowNoFillOverride allowNoLineOverride">
    <cs:lnRef idx="0"/>
    <cs:fillRef idx="1">
      <a:schemeClr val="bg1"/>
    </cs:fillRef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seriesAxis>
  <cs:series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seriesLine>
  <cs:title>
    <cs:lnRef idx="0"/>
    <cs:fillRef idx="0"/>
    <cs:effectRef idx="0"/>
    <cs:fontRef idx="minor">
      <a:schemeClr val="tx1"/>
    </cs:fontRef>
    <cs:defRPr sz="1800" b="1" kern="1200"/>
  </cs:title>
  <cs:trendline>
    <cs:lnRef idx="1">
      <a:schemeClr val="tx1"/>
    </cs:lnRef>
    <cs:fillRef idx="0"/>
    <cs:effectRef idx="0"/>
    <cs:fontRef idx="minor">
      <a:schemeClr val="tx1"/>
    </cs:fontRef>
    <cs:spPr>
      <a:ln cap="rnd">
        <a:round/>
      </a:ln>
    </cs:spPr>
  </cs:trendline>
  <cs:trendlineLabel>
    <cs:lnRef idx="0"/>
    <cs:fillRef idx="0"/>
    <cs:effectRef idx="0"/>
    <cs:fontRef idx="minor">
      <a:schemeClr val="tx1"/>
    </cs:fontRef>
    <cs:defRPr sz="1000" kern="1200"/>
  </cs:trendlineLabel>
  <cs:upBar>
    <cs:lnRef idx="1">
      <a:schemeClr val="tx1"/>
    </cs:lnRef>
    <cs:fillRef idx="1" mods="ignoreCSTransforms">
      <cs:styleClr val="0">
        <a:tint val="25000"/>
      </cs:styleClr>
    </cs:fillRef>
    <cs:effectRef idx="0"/>
    <cs:fontRef idx="minor">
      <a:schemeClr val="tx1"/>
    </cs:fontRef>
    <cs:spPr>
      <a:ln>
        <a:round/>
      </a:ln>
    </cs:spPr>
  </cs:upBar>
  <cs:value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valueAxis>
  <cs:wall>
    <cs:lnRef idx="0"/>
    <cs:fillRef idx="0"/>
    <cs:effectRef idx="0"/>
    <cs:fontRef idx="minor">
      <a:schemeClr val="tx1"/>
    </cs:fontRef>
  </cs:wall>
</cs:chartStyle>
</file>

<file path=ppt/charts/style4.xml><?xml version="1.0" encoding="utf-8"?>
<cs:chartStyle xmlns:cs="http://schemas.microsoft.com/office/drawing/2012/chartStyle" xmlns:a="http://schemas.openxmlformats.org/drawingml/2006/main" id="107">
  <cs:axisTitle>
    <cs:lnRef idx="0"/>
    <cs:fillRef idx="0"/>
    <cs:effectRef idx="0"/>
    <cs:fontRef idx="minor">
      <a:schemeClr val="tx1"/>
    </cs:fontRef>
    <cs:defRPr sz="1000" b="1" kern="1200"/>
  </cs:axisTitle>
  <cs:category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categoryAxis>
  <cs:chartArea mods="allowNoFillOverride allowNoLineOverride">
    <cs:lnRef idx="1">
      <a:schemeClr val="tx1">
        <a:tint val="75000"/>
      </a:schemeClr>
    </cs:lnRef>
    <cs:fillRef idx="1">
      <a:schemeClr val="bg1"/>
    </cs:fillRef>
    <cs:effectRef idx="0"/>
    <cs:fontRef idx="minor">
      <a:schemeClr val="tx1"/>
    </cs:fontRef>
    <cs:spPr>
      <a:ln>
        <a:round/>
      </a:ln>
    </cs:spPr>
    <cs:defRPr sz="1000" kern="1200"/>
  </cs:chartArea>
  <cs:dataLabel>
    <cs:lnRef idx="0"/>
    <cs:fillRef idx="0"/>
    <cs:effectRef idx="0"/>
    <cs:fontRef idx="minor">
      <a:schemeClr val="tx1"/>
    </cs:fontRef>
    <cs:defRPr sz="1000" kern="1200"/>
  </cs:dataLabel>
  <cs:dataLabelCallout>
    <cs:lnRef idx="0"/>
    <cs:fillRef idx="0"/>
    <cs:effectRef idx="0"/>
    <cs:fontRef idx="minor">
      <a:schemeClr val="dk1"/>
    </cs:fontRef>
    <cs:spPr>
      <a:solidFill>
        <a:schemeClr val="lt1"/>
      </a:solidFill>
      <a:ln>
        <a:solidFill>
          <a:schemeClr val="dk1">
            <a:lumMod val="65000"/>
            <a:lumOff val="35000"/>
          </a:schemeClr>
        </a:solidFill>
      </a:ln>
    </cs:spPr>
    <cs:defRPr sz="1000" kern="1200"/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1">
      <cs:styleClr val="auto"/>
    </cs:lnRef>
    <cs:lineWidthScale>3</cs:lineWidthScale>
    <cs:fillRef idx="0"/>
    <cs:effectRef idx="0"/>
    <cs:fontRef idx="minor">
      <a:schemeClr val="tx1"/>
    </cs:fontRef>
    <cs:spPr>
      <a:ln cap="rnd">
        <a:round/>
      </a:ln>
    </cs:spPr>
  </cs:dataPointLine>
  <cs:dataPointMarker>
    <cs:lnRef idx="1">
      <cs:styleClr val="auto"/>
    </cs:lnRef>
    <cs:fillRef idx="1">
      <cs:styleClr val="auto"/>
    </cs:fillRef>
    <cs:effectRef idx="0"/>
    <cs:fontRef idx="minor">
      <a:schemeClr val="tx1"/>
    </cs:fontRef>
    <cs:spPr>
      <a:ln>
        <a:round/>
      </a:ln>
    </cs:spPr>
  </cs:dataPointMarker>
  <cs:dataPointMarkerLayout/>
  <cs:dataPointWireframe>
    <cs:lnRef idx="1">
      <cs:styleClr val="auto"/>
    </cs:lnRef>
    <cs:fillRef idx="0"/>
    <cs:effectRef idx="0"/>
    <cs:fontRef idx="minor">
      <a:schemeClr val="tx1"/>
    </cs:fontRef>
    <cs:spPr>
      <a:ln>
        <a:round/>
      </a:ln>
    </cs:spPr>
  </cs:dataPointWireframe>
  <cs:dataTable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dataTable>
  <cs:downBar>
    <cs:lnRef idx="1">
      <a:schemeClr val="tx1"/>
    </cs:lnRef>
    <cs:fillRef idx="1" mods="ignoreCSTransforms">
      <cs:styleClr val="0">
        <a:shade val="25000"/>
      </cs:styleClr>
    </cs:fillRef>
    <cs:effectRef idx="0"/>
    <cs:fontRef idx="minor">
      <a:schemeClr val="tx1"/>
    </cs:fontRef>
    <cs:spPr>
      <a:ln>
        <a:round/>
      </a:ln>
    </cs:spPr>
  </cs:downBar>
  <cs:drop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dropLine>
  <cs:errorBar>
    <cs:lnRef idx="1">
      <a:schemeClr val="tx1"/>
    </cs:lnRef>
    <cs:fillRef idx="1">
      <a:schemeClr val="tx1"/>
    </cs:fillRef>
    <cs:effectRef idx="0"/>
    <cs:fontRef idx="minor">
      <a:schemeClr val="tx1"/>
    </cs:fontRef>
    <cs:spPr>
      <a:ln>
        <a:round/>
      </a:ln>
    </cs:spPr>
  </cs:errorBar>
  <cs:flo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floor>
  <cs:gridlineMaj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gridlineMajor>
  <cs:gridlineMinor>
    <cs:lnRef idx="1">
      <a:schemeClr val="tx1">
        <a:tint val="50000"/>
      </a:schemeClr>
    </cs:lnRef>
    <cs:fillRef idx="0"/>
    <cs:effectRef idx="0"/>
    <cs:fontRef idx="minor">
      <a:schemeClr val="tx1"/>
    </cs:fontRef>
    <cs:spPr>
      <a:ln>
        <a:round/>
      </a:ln>
    </cs:spPr>
  </cs:gridlineMinor>
  <cs:hiLo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hiLoLine>
  <cs:leader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leaderLine>
  <cs:legend>
    <cs:lnRef idx="0"/>
    <cs:fillRef idx="0"/>
    <cs:effectRef idx="0"/>
    <cs:fontRef idx="minor">
      <a:schemeClr val="tx1"/>
    </cs:fontRef>
    <cs:defRPr sz="1000" kern="1200"/>
  </cs:legend>
  <cs:plotArea mods="allowNoFillOverride allowNoLineOverride">
    <cs:lnRef idx="0"/>
    <cs:fillRef idx="1">
      <a:schemeClr val="bg1"/>
    </cs:fillRef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seriesAxis>
  <cs:series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seriesLine>
  <cs:title>
    <cs:lnRef idx="0"/>
    <cs:fillRef idx="0"/>
    <cs:effectRef idx="0"/>
    <cs:fontRef idx="minor">
      <a:schemeClr val="tx1"/>
    </cs:fontRef>
    <cs:defRPr sz="1800" b="1" kern="1200"/>
  </cs:title>
  <cs:trendline>
    <cs:lnRef idx="1">
      <a:schemeClr val="tx1"/>
    </cs:lnRef>
    <cs:fillRef idx="0"/>
    <cs:effectRef idx="0"/>
    <cs:fontRef idx="minor">
      <a:schemeClr val="tx1"/>
    </cs:fontRef>
    <cs:spPr>
      <a:ln cap="rnd">
        <a:round/>
      </a:ln>
    </cs:spPr>
  </cs:trendline>
  <cs:trendlineLabel>
    <cs:lnRef idx="0"/>
    <cs:fillRef idx="0"/>
    <cs:effectRef idx="0"/>
    <cs:fontRef idx="minor">
      <a:schemeClr val="tx1"/>
    </cs:fontRef>
    <cs:defRPr sz="1000" kern="1200"/>
  </cs:trendlineLabel>
  <cs:upBar>
    <cs:lnRef idx="1">
      <a:schemeClr val="tx1"/>
    </cs:lnRef>
    <cs:fillRef idx="1" mods="ignoreCSTransforms">
      <cs:styleClr val="0">
        <a:tint val="25000"/>
      </cs:styleClr>
    </cs:fillRef>
    <cs:effectRef idx="0"/>
    <cs:fontRef idx="minor">
      <a:schemeClr val="tx1"/>
    </cs:fontRef>
    <cs:spPr>
      <a:ln>
        <a:round/>
      </a:ln>
    </cs:spPr>
  </cs:upBar>
  <cs:value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valueAxis>
  <cs:wall>
    <cs:lnRef idx="0"/>
    <cs:fillRef idx="0"/>
    <cs:effectRef idx="0"/>
    <cs:fontRef idx="minor">
      <a:schemeClr val="tx1"/>
    </cs:fontRef>
  </cs:wall>
</cs:chartStyle>
</file>

<file path=ppt/charts/style5.xml><?xml version="1.0" encoding="utf-8"?>
<cs:chartStyle xmlns:cs="http://schemas.microsoft.com/office/drawing/2012/chartStyle" xmlns:a="http://schemas.openxmlformats.org/drawingml/2006/main" id="107">
  <cs:axisTitle>
    <cs:lnRef idx="0"/>
    <cs:fillRef idx="0"/>
    <cs:effectRef idx="0"/>
    <cs:fontRef idx="minor">
      <a:schemeClr val="tx1"/>
    </cs:fontRef>
    <cs:defRPr sz="1000" b="1" kern="1200"/>
  </cs:axisTitle>
  <cs:category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categoryAxis>
  <cs:chartArea mods="allowNoFillOverride allowNoLineOverride">
    <cs:lnRef idx="1">
      <a:schemeClr val="tx1">
        <a:tint val="75000"/>
      </a:schemeClr>
    </cs:lnRef>
    <cs:fillRef idx="1">
      <a:schemeClr val="bg1"/>
    </cs:fillRef>
    <cs:effectRef idx="0"/>
    <cs:fontRef idx="minor">
      <a:schemeClr val="tx1"/>
    </cs:fontRef>
    <cs:spPr>
      <a:ln>
        <a:round/>
      </a:ln>
    </cs:spPr>
    <cs:defRPr sz="1000" kern="1200"/>
  </cs:chartArea>
  <cs:dataLabel>
    <cs:lnRef idx="0"/>
    <cs:fillRef idx="0"/>
    <cs:effectRef idx="0"/>
    <cs:fontRef idx="minor">
      <a:schemeClr val="tx1"/>
    </cs:fontRef>
    <cs:defRPr sz="1000" kern="1200"/>
  </cs:dataLabel>
  <cs:dataLabelCallout>
    <cs:lnRef idx="0"/>
    <cs:fillRef idx="0"/>
    <cs:effectRef idx="0"/>
    <cs:fontRef idx="minor">
      <a:schemeClr val="dk1"/>
    </cs:fontRef>
    <cs:spPr>
      <a:solidFill>
        <a:schemeClr val="lt1"/>
      </a:solidFill>
      <a:ln>
        <a:solidFill>
          <a:schemeClr val="dk1">
            <a:lumMod val="65000"/>
            <a:lumOff val="35000"/>
          </a:schemeClr>
        </a:solidFill>
      </a:ln>
    </cs:spPr>
    <cs:defRPr sz="1000" kern="1200"/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1">
      <cs:styleClr val="auto"/>
    </cs:lnRef>
    <cs:lineWidthScale>3</cs:lineWidthScale>
    <cs:fillRef idx="0"/>
    <cs:effectRef idx="0"/>
    <cs:fontRef idx="minor">
      <a:schemeClr val="tx1"/>
    </cs:fontRef>
    <cs:spPr>
      <a:ln cap="rnd">
        <a:round/>
      </a:ln>
    </cs:spPr>
  </cs:dataPointLine>
  <cs:dataPointMarker>
    <cs:lnRef idx="1">
      <cs:styleClr val="auto"/>
    </cs:lnRef>
    <cs:fillRef idx="1">
      <cs:styleClr val="auto"/>
    </cs:fillRef>
    <cs:effectRef idx="0"/>
    <cs:fontRef idx="minor">
      <a:schemeClr val="tx1"/>
    </cs:fontRef>
    <cs:spPr>
      <a:ln>
        <a:round/>
      </a:ln>
    </cs:spPr>
  </cs:dataPointMarker>
  <cs:dataPointMarkerLayout/>
  <cs:dataPointWireframe>
    <cs:lnRef idx="1">
      <cs:styleClr val="auto"/>
    </cs:lnRef>
    <cs:fillRef idx="0"/>
    <cs:effectRef idx="0"/>
    <cs:fontRef idx="minor">
      <a:schemeClr val="tx1"/>
    </cs:fontRef>
    <cs:spPr>
      <a:ln>
        <a:round/>
      </a:ln>
    </cs:spPr>
  </cs:dataPointWireframe>
  <cs:dataTable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dataTable>
  <cs:downBar>
    <cs:lnRef idx="1">
      <a:schemeClr val="tx1"/>
    </cs:lnRef>
    <cs:fillRef idx="1" mods="ignoreCSTransforms">
      <cs:styleClr val="0">
        <a:shade val="25000"/>
      </cs:styleClr>
    </cs:fillRef>
    <cs:effectRef idx="0"/>
    <cs:fontRef idx="minor">
      <a:schemeClr val="tx1"/>
    </cs:fontRef>
    <cs:spPr>
      <a:ln>
        <a:round/>
      </a:ln>
    </cs:spPr>
  </cs:downBar>
  <cs:drop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dropLine>
  <cs:errorBar>
    <cs:lnRef idx="1">
      <a:schemeClr val="tx1"/>
    </cs:lnRef>
    <cs:fillRef idx="1">
      <a:schemeClr val="tx1"/>
    </cs:fillRef>
    <cs:effectRef idx="0"/>
    <cs:fontRef idx="minor">
      <a:schemeClr val="tx1"/>
    </cs:fontRef>
    <cs:spPr>
      <a:ln>
        <a:round/>
      </a:ln>
    </cs:spPr>
  </cs:errorBar>
  <cs:flo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floor>
  <cs:gridlineMaj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gridlineMajor>
  <cs:gridlineMinor>
    <cs:lnRef idx="1">
      <a:schemeClr val="tx1">
        <a:tint val="50000"/>
      </a:schemeClr>
    </cs:lnRef>
    <cs:fillRef idx="0"/>
    <cs:effectRef idx="0"/>
    <cs:fontRef idx="minor">
      <a:schemeClr val="tx1"/>
    </cs:fontRef>
    <cs:spPr>
      <a:ln>
        <a:round/>
      </a:ln>
    </cs:spPr>
  </cs:gridlineMinor>
  <cs:hiLo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hiLoLine>
  <cs:leader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leaderLine>
  <cs:legend>
    <cs:lnRef idx="0"/>
    <cs:fillRef idx="0"/>
    <cs:effectRef idx="0"/>
    <cs:fontRef idx="minor">
      <a:schemeClr val="tx1"/>
    </cs:fontRef>
    <cs:defRPr sz="1000" kern="1200"/>
  </cs:legend>
  <cs:plotArea mods="allowNoFillOverride allowNoLineOverride">
    <cs:lnRef idx="0"/>
    <cs:fillRef idx="1">
      <a:schemeClr val="bg1"/>
    </cs:fillRef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seriesAxis>
  <cs:series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seriesLine>
  <cs:title>
    <cs:lnRef idx="0"/>
    <cs:fillRef idx="0"/>
    <cs:effectRef idx="0"/>
    <cs:fontRef idx="minor">
      <a:schemeClr val="tx1"/>
    </cs:fontRef>
    <cs:defRPr sz="1800" b="1" kern="1200"/>
  </cs:title>
  <cs:trendline>
    <cs:lnRef idx="1">
      <a:schemeClr val="tx1"/>
    </cs:lnRef>
    <cs:fillRef idx="0"/>
    <cs:effectRef idx="0"/>
    <cs:fontRef idx="minor">
      <a:schemeClr val="tx1"/>
    </cs:fontRef>
    <cs:spPr>
      <a:ln cap="rnd">
        <a:round/>
      </a:ln>
    </cs:spPr>
  </cs:trendline>
  <cs:trendlineLabel>
    <cs:lnRef idx="0"/>
    <cs:fillRef idx="0"/>
    <cs:effectRef idx="0"/>
    <cs:fontRef idx="minor">
      <a:schemeClr val="tx1"/>
    </cs:fontRef>
    <cs:defRPr sz="1000" kern="1200"/>
  </cs:trendlineLabel>
  <cs:upBar>
    <cs:lnRef idx="1">
      <a:schemeClr val="tx1"/>
    </cs:lnRef>
    <cs:fillRef idx="1" mods="ignoreCSTransforms">
      <cs:styleClr val="0">
        <a:tint val="25000"/>
      </cs:styleClr>
    </cs:fillRef>
    <cs:effectRef idx="0"/>
    <cs:fontRef idx="minor">
      <a:schemeClr val="tx1"/>
    </cs:fontRef>
    <cs:spPr>
      <a:ln>
        <a:round/>
      </a:ln>
    </cs:spPr>
  </cs:upBar>
  <cs:value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valueAxis>
  <cs:wall>
    <cs:lnRef idx="0"/>
    <cs:fillRef idx="0"/>
    <cs:effectRef idx="0"/>
    <cs:fontRef idx="minor">
      <a:schemeClr val="tx1"/>
    </cs:fontRef>
  </cs:wall>
</cs:chartStyle>
</file>

<file path=ppt/charts/style6.xml><?xml version="1.0" encoding="utf-8"?>
<cs:chartStyle xmlns:cs="http://schemas.microsoft.com/office/drawing/2012/chartStyle" xmlns:a="http://schemas.openxmlformats.org/drawingml/2006/main" id="107">
  <cs:axisTitle>
    <cs:lnRef idx="0"/>
    <cs:fillRef idx="0"/>
    <cs:effectRef idx="0"/>
    <cs:fontRef idx="minor">
      <a:schemeClr val="tx1"/>
    </cs:fontRef>
    <cs:defRPr sz="1000" b="1" kern="1200"/>
  </cs:axisTitle>
  <cs:category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categoryAxis>
  <cs:chartArea mods="allowNoFillOverride allowNoLineOverride">
    <cs:lnRef idx="1">
      <a:schemeClr val="tx1">
        <a:tint val="75000"/>
      </a:schemeClr>
    </cs:lnRef>
    <cs:fillRef idx="1">
      <a:schemeClr val="bg1"/>
    </cs:fillRef>
    <cs:effectRef idx="0"/>
    <cs:fontRef idx="minor">
      <a:schemeClr val="tx1"/>
    </cs:fontRef>
    <cs:spPr>
      <a:ln>
        <a:round/>
      </a:ln>
    </cs:spPr>
    <cs:defRPr sz="1000" kern="1200"/>
  </cs:chartArea>
  <cs:dataLabel>
    <cs:lnRef idx="0"/>
    <cs:fillRef idx="0"/>
    <cs:effectRef idx="0"/>
    <cs:fontRef idx="minor">
      <a:schemeClr val="tx1"/>
    </cs:fontRef>
    <cs:defRPr sz="1000" kern="1200"/>
  </cs:dataLabel>
  <cs:dataLabelCallout>
    <cs:lnRef idx="0"/>
    <cs:fillRef idx="0"/>
    <cs:effectRef idx="0"/>
    <cs:fontRef idx="minor">
      <a:schemeClr val="dk1"/>
    </cs:fontRef>
    <cs:spPr>
      <a:solidFill>
        <a:schemeClr val="lt1"/>
      </a:solidFill>
      <a:ln>
        <a:solidFill>
          <a:schemeClr val="dk1">
            <a:lumMod val="65000"/>
            <a:lumOff val="35000"/>
          </a:schemeClr>
        </a:solidFill>
      </a:ln>
    </cs:spPr>
    <cs:defRPr sz="1000" kern="1200"/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1">
      <cs:styleClr val="auto"/>
    </cs:lnRef>
    <cs:lineWidthScale>3</cs:lineWidthScale>
    <cs:fillRef idx="0"/>
    <cs:effectRef idx="0"/>
    <cs:fontRef idx="minor">
      <a:schemeClr val="tx1"/>
    </cs:fontRef>
    <cs:spPr>
      <a:ln cap="rnd">
        <a:round/>
      </a:ln>
    </cs:spPr>
  </cs:dataPointLine>
  <cs:dataPointMarker>
    <cs:lnRef idx="1">
      <cs:styleClr val="auto"/>
    </cs:lnRef>
    <cs:fillRef idx="1">
      <cs:styleClr val="auto"/>
    </cs:fillRef>
    <cs:effectRef idx="0"/>
    <cs:fontRef idx="minor">
      <a:schemeClr val="tx1"/>
    </cs:fontRef>
    <cs:spPr>
      <a:ln>
        <a:round/>
      </a:ln>
    </cs:spPr>
  </cs:dataPointMarker>
  <cs:dataPointMarkerLayout/>
  <cs:dataPointWireframe>
    <cs:lnRef idx="1">
      <cs:styleClr val="auto"/>
    </cs:lnRef>
    <cs:fillRef idx="0"/>
    <cs:effectRef idx="0"/>
    <cs:fontRef idx="minor">
      <a:schemeClr val="tx1"/>
    </cs:fontRef>
    <cs:spPr>
      <a:ln>
        <a:round/>
      </a:ln>
    </cs:spPr>
  </cs:dataPointWireframe>
  <cs:dataTable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dataTable>
  <cs:downBar>
    <cs:lnRef idx="1">
      <a:schemeClr val="tx1"/>
    </cs:lnRef>
    <cs:fillRef idx="1" mods="ignoreCSTransforms">
      <cs:styleClr val="0">
        <a:shade val="25000"/>
      </cs:styleClr>
    </cs:fillRef>
    <cs:effectRef idx="0"/>
    <cs:fontRef idx="minor">
      <a:schemeClr val="tx1"/>
    </cs:fontRef>
    <cs:spPr>
      <a:ln>
        <a:round/>
      </a:ln>
    </cs:spPr>
  </cs:downBar>
  <cs:drop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dropLine>
  <cs:errorBar>
    <cs:lnRef idx="1">
      <a:schemeClr val="tx1"/>
    </cs:lnRef>
    <cs:fillRef idx="1">
      <a:schemeClr val="tx1"/>
    </cs:fillRef>
    <cs:effectRef idx="0"/>
    <cs:fontRef idx="minor">
      <a:schemeClr val="tx1"/>
    </cs:fontRef>
    <cs:spPr>
      <a:ln>
        <a:round/>
      </a:ln>
    </cs:spPr>
  </cs:errorBar>
  <cs:flo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floor>
  <cs:gridlineMaj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gridlineMajor>
  <cs:gridlineMinor>
    <cs:lnRef idx="1">
      <a:schemeClr val="tx1">
        <a:tint val="50000"/>
      </a:schemeClr>
    </cs:lnRef>
    <cs:fillRef idx="0"/>
    <cs:effectRef idx="0"/>
    <cs:fontRef idx="minor">
      <a:schemeClr val="tx1"/>
    </cs:fontRef>
    <cs:spPr>
      <a:ln>
        <a:round/>
      </a:ln>
    </cs:spPr>
  </cs:gridlineMinor>
  <cs:hiLo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hiLoLine>
  <cs:leader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leaderLine>
  <cs:legend>
    <cs:lnRef idx="0"/>
    <cs:fillRef idx="0"/>
    <cs:effectRef idx="0"/>
    <cs:fontRef idx="minor">
      <a:schemeClr val="tx1"/>
    </cs:fontRef>
    <cs:defRPr sz="1000" kern="1200"/>
  </cs:legend>
  <cs:plotArea mods="allowNoFillOverride allowNoLineOverride">
    <cs:lnRef idx="0"/>
    <cs:fillRef idx="1">
      <a:schemeClr val="bg1"/>
    </cs:fillRef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seriesAxis>
  <cs:series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seriesLine>
  <cs:title>
    <cs:lnRef idx="0"/>
    <cs:fillRef idx="0"/>
    <cs:effectRef idx="0"/>
    <cs:fontRef idx="minor">
      <a:schemeClr val="tx1"/>
    </cs:fontRef>
    <cs:defRPr sz="1800" b="1" kern="1200"/>
  </cs:title>
  <cs:trendline>
    <cs:lnRef idx="1">
      <a:schemeClr val="tx1"/>
    </cs:lnRef>
    <cs:fillRef idx="0"/>
    <cs:effectRef idx="0"/>
    <cs:fontRef idx="minor">
      <a:schemeClr val="tx1"/>
    </cs:fontRef>
    <cs:spPr>
      <a:ln cap="rnd">
        <a:round/>
      </a:ln>
    </cs:spPr>
  </cs:trendline>
  <cs:trendlineLabel>
    <cs:lnRef idx="0"/>
    <cs:fillRef idx="0"/>
    <cs:effectRef idx="0"/>
    <cs:fontRef idx="minor">
      <a:schemeClr val="tx1"/>
    </cs:fontRef>
    <cs:defRPr sz="1000" kern="1200"/>
  </cs:trendlineLabel>
  <cs:upBar>
    <cs:lnRef idx="1">
      <a:schemeClr val="tx1"/>
    </cs:lnRef>
    <cs:fillRef idx="1" mods="ignoreCSTransforms">
      <cs:styleClr val="0">
        <a:tint val="25000"/>
      </cs:styleClr>
    </cs:fillRef>
    <cs:effectRef idx="0"/>
    <cs:fontRef idx="minor">
      <a:schemeClr val="tx1"/>
    </cs:fontRef>
    <cs:spPr>
      <a:ln>
        <a:round/>
      </a:ln>
    </cs:spPr>
  </cs:upBar>
  <cs:value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valueAxis>
  <cs:wall>
    <cs:lnRef idx="0"/>
    <cs:fillRef idx="0"/>
    <cs:effectRef idx="0"/>
    <cs:fontRef idx="minor">
      <a:schemeClr val="tx1"/>
    </cs:fontRef>
  </cs:wall>
</cs:chartStyle>
</file>

<file path=ppt/charts/style7.xml><?xml version="1.0" encoding="utf-8"?>
<cs:chartStyle xmlns:cs="http://schemas.microsoft.com/office/drawing/2012/chartStyle" xmlns:a="http://schemas.openxmlformats.org/drawingml/2006/main" id="107">
  <cs:axisTitle>
    <cs:lnRef idx="0"/>
    <cs:fillRef idx="0"/>
    <cs:effectRef idx="0"/>
    <cs:fontRef idx="minor">
      <a:schemeClr val="tx1"/>
    </cs:fontRef>
    <cs:defRPr sz="1000" b="1" kern="1200"/>
  </cs:axisTitle>
  <cs:category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categoryAxis>
  <cs:chartArea mods="allowNoFillOverride allowNoLineOverride">
    <cs:lnRef idx="1">
      <a:schemeClr val="tx1">
        <a:tint val="75000"/>
      </a:schemeClr>
    </cs:lnRef>
    <cs:fillRef idx="1">
      <a:schemeClr val="bg1"/>
    </cs:fillRef>
    <cs:effectRef idx="0"/>
    <cs:fontRef idx="minor">
      <a:schemeClr val="tx1"/>
    </cs:fontRef>
    <cs:spPr>
      <a:ln>
        <a:round/>
      </a:ln>
    </cs:spPr>
    <cs:defRPr sz="1000" kern="1200"/>
  </cs:chartArea>
  <cs:dataLabel>
    <cs:lnRef idx="0"/>
    <cs:fillRef idx="0"/>
    <cs:effectRef idx="0"/>
    <cs:fontRef idx="minor">
      <a:schemeClr val="tx1"/>
    </cs:fontRef>
    <cs:defRPr sz="1000" kern="1200"/>
  </cs:dataLabel>
  <cs:dataLabelCallout>
    <cs:lnRef idx="0"/>
    <cs:fillRef idx="0"/>
    <cs:effectRef idx="0"/>
    <cs:fontRef idx="minor">
      <a:schemeClr val="dk1"/>
    </cs:fontRef>
    <cs:spPr>
      <a:solidFill>
        <a:schemeClr val="lt1"/>
      </a:solidFill>
      <a:ln>
        <a:solidFill>
          <a:schemeClr val="dk1">
            <a:lumMod val="65000"/>
            <a:lumOff val="35000"/>
          </a:schemeClr>
        </a:solidFill>
      </a:ln>
    </cs:spPr>
    <cs:defRPr sz="1000" kern="1200"/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1">
      <cs:styleClr val="auto"/>
    </cs:lnRef>
    <cs:lineWidthScale>3</cs:lineWidthScale>
    <cs:fillRef idx="0"/>
    <cs:effectRef idx="0"/>
    <cs:fontRef idx="minor">
      <a:schemeClr val="tx1"/>
    </cs:fontRef>
    <cs:spPr>
      <a:ln cap="rnd">
        <a:round/>
      </a:ln>
    </cs:spPr>
  </cs:dataPointLine>
  <cs:dataPointMarker>
    <cs:lnRef idx="1">
      <cs:styleClr val="auto"/>
    </cs:lnRef>
    <cs:fillRef idx="1">
      <cs:styleClr val="auto"/>
    </cs:fillRef>
    <cs:effectRef idx="0"/>
    <cs:fontRef idx="minor">
      <a:schemeClr val="tx1"/>
    </cs:fontRef>
    <cs:spPr>
      <a:ln>
        <a:round/>
      </a:ln>
    </cs:spPr>
  </cs:dataPointMarker>
  <cs:dataPointMarkerLayout/>
  <cs:dataPointWireframe>
    <cs:lnRef idx="1">
      <cs:styleClr val="auto"/>
    </cs:lnRef>
    <cs:fillRef idx="0"/>
    <cs:effectRef idx="0"/>
    <cs:fontRef idx="minor">
      <a:schemeClr val="tx1"/>
    </cs:fontRef>
    <cs:spPr>
      <a:ln>
        <a:round/>
      </a:ln>
    </cs:spPr>
  </cs:dataPointWireframe>
  <cs:dataTable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dataTable>
  <cs:downBar>
    <cs:lnRef idx="1">
      <a:schemeClr val="tx1"/>
    </cs:lnRef>
    <cs:fillRef idx="1" mods="ignoreCSTransforms">
      <cs:styleClr val="0">
        <a:shade val="25000"/>
      </cs:styleClr>
    </cs:fillRef>
    <cs:effectRef idx="0"/>
    <cs:fontRef idx="minor">
      <a:schemeClr val="tx1"/>
    </cs:fontRef>
    <cs:spPr>
      <a:ln>
        <a:round/>
      </a:ln>
    </cs:spPr>
  </cs:downBar>
  <cs:drop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dropLine>
  <cs:errorBar>
    <cs:lnRef idx="1">
      <a:schemeClr val="tx1"/>
    </cs:lnRef>
    <cs:fillRef idx="1">
      <a:schemeClr val="tx1"/>
    </cs:fillRef>
    <cs:effectRef idx="0"/>
    <cs:fontRef idx="minor">
      <a:schemeClr val="tx1"/>
    </cs:fontRef>
    <cs:spPr>
      <a:ln>
        <a:round/>
      </a:ln>
    </cs:spPr>
  </cs:errorBar>
  <cs:flo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floor>
  <cs:gridlineMaj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gridlineMajor>
  <cs:gridlineMinor>
    <cs:lnRef idx="1">
      <a:schemeClr val="tx1">
        <a:tint val="50000"/>
      </a:schemeClr>
    </cs:lnRef>
    <cs:fillRef idx="0"/>
    <cs:effectRef idx="0"/>
    <cs:fontRef idx="minor">
      <a:schemeClr val="tx1"/>
    </cs:fontRef>
    <cs:spPr>
      <a:ln>
        <a:round/>
      </a:ln>
    </cs:spPr>
  </cs:gridlineMinor>
  <cs:hiLo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hiLoLine>
  <cs:leader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leaderLine>
  <cs:legend>
    <cs:lnRef idx="0"/>
    <cs:fillRef idx="0"/>
    <cs:effectRef idx="0"/>
    <cs:fontRef idx="minor">
      <a:schemeClr val="tx1"/>
    </cs:fontRef>
    <cs:defRPr sz="1000" kern="1200"/>
  </cs:legend>
  <cs:plotArea mods="allowNoFillOverride allowNoLineOverride">
    <cs:lnRef idx="0"/>
    <cs:fillRef idx="1">
      <a:schemeClr val="bg1"/>
    </cs:fillRef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seriesAxis>
  <cs:series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seriesLine>
  <cs:title>
    <cs:lnRef idx="0"/>
    <cs:fillRef idx="0"/>
    <cs:effectRef idx="0"/>
    <cs:fontRef idx="minor">
      <a:schemeClr val="tx1"/>
    </cs:fontRef>
    <cs:defRPr sz="1800" b="1" kern="1200"/>
  </cs:title>
  <cs:trendline>
    <cs:lnRef idx="1">
      <a:schemeClr val="tx1"/>
    </cs:lnRef>
    <cs:fillRef idx="0"/>
    <cs:effectRef idx="0"/>
    <cs:fontRef idx="minor">
      <a:schemeClr val="tx1"/>
    </cs:fontRef>
    <cs:spPr>
      <a:ln cap="rnd">
        <a:round/>
      </a:ln>
    </cs:spPr>
  </cs:trendline>
  <cs:trendlineLabel>
    <cs:lnRef idx="0"/>
    <cs:fillRef idx="0"/>
    <cs:effectRef idx="0"/>
    <cs:fontRef idx="minor">
      <a:schemeClr val="tx1"/>
    </cs:fontRef>
    <cs:defRPr sz="1000" kern="1200"/>
  </cs:trendlineLabel>
  <cs:upBar>
    <cs:lnRef idx="1">
      <a:schemeClr val="tx1"/>
    </cs:lnRef>
    <cs:fillRef idx="1" mods="ignoreCSTransforms">
      <cs:styleClr val="0">
        <a:tint val="25000"/>
      </cs:styleClr>
    </cs:fillRef>
    <cs:effectRef idx="0"/>
    <cs:fontRef idx="minor">
      <a:schemeClr val="tx1"/>
    </cs:fontRef>
    <cs:spPr>
      <a:ln>
        <a:round/>
      </a:ln>
    </cs:spPr>
  </cs:upBar>
  <cs:value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valueAxis>
  <cs:wall>
    <cs:lnRef idx="0"/>
    <cs:fillRef idx="0"/>
    <cs:effectRef idx="0"/>
    <cs:fontRef idx="minor">
      <a:schemeClr val="tx1"/>
    </cs:fontRef>
  </cs:wall>
</cs:chartStyle>
</file>

<file path=ppt/charts/style8.xml><?xml version="1.0" encoding="utf-8"?>
<cs:chartStyle xmlns:cs="http://schemas.microsoft.com/office/drawing/2012/chartStyle" xmlns:a="http://schemas.openxmlformats.org/drawingml/2006/main" id="107">
  <cs:axisTitle>
    <cs:lnRef idx="0"/>
    <cs:fillRef idx="0"/>
    <cs:effectRef idx="0"/>
    <cs:fontRef idx="minor">
      <a:schemeClr val="tx1"/>
    </cs:fontRef>
    <cs:defRPr sz="1000" b="1" kern="1200"/>
  </cs:axisTitle>
  <cs:category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categoryAxis>
  <cs:chartArea mods="allowNoFillOverride allowNoLineOverride">
    <cs:lnRef idx="1">
      <a:schemeClr val="tx1">
        <a:tint val="75000"/>
      </a:schemeClr>
    </cs:lnRef>
    <cs:fillRef idx="1">
      <a:schemeClr val="bg1"/>
    </cs:fillRef>
    <cs:effectRef idx="0"/>
    <cs:fontRef idx="minor">
      <a:schemeClr val="tx1"/>
    </cs:fontRef>
    <cs:spPr>
      <a:ln>
        <a:round/>
      </a:ln>
    </cs:spPr>
    <cs:defRPr sz="1000" kern="1200"/>
  </cs:chartArea>
  <cs:dataLabel>
    <cs:lnRef idx="0"/>
    <cs:fillRef idx="0"/>
    <cs:effectRef idx="0"/>
    <cs:fontRef idx="minor">
      <a:schemeClr val="tx1"/>
    </cs:fontRef>
    <cs:defRPr sz="1000" kern="1200"/>
  </cs:dataLabel>
  <cs:dataLabelCallout>
    <cs:lnRef idx="0"/>
    <cs:fillRef idx="0"/>
    <cs:effectRef idx="0"/>
    <cs:fontRef idx="minor">
      <a:schemeClr val="dk1"/>
    </cs:fontRef>
    <cs:spPr>
      <a:solidFill>
        <a:schemeClr val="lt1"/>
      </a:solidFill>
      <a:ln>
        <a:solidFill>
          <a:schemeClr val="dk1">
            <a:lumMod val="65000"/>
            <a:lumOff val="35000"/>
          </a:schemeClr>
        </a:solidFill>
      </a:ln>
    </cs:spPr>
    <cs:defRPr sz="1000" kern="1200"/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1">
      <cs:styleClr val="auto"/>
    </cs:lnRef>
    <cs:lineWidthScale>3</cs:lineWidthScale>
    <cs:fillRef idx="0"/>
    <cs:effectRef idx="0"/>
    <cs:fontRef idx="minor">
      <a:schemeClr val="tx1"/>
    </cs:fontRef>
    <cs:spPr>
      <a:ln cap="rnd">
        <a:round/>
      </a:ln>
    </cs:spPr>
  </cs:dataPointLine>
  <cs:dataPointMarker>
    <cs:lnRef idx="1">
      <cs:styleClr val="auto"/>
    </cs:lnRef>
    <cs:fillRef idx="1">
      <cs:styleClr val="auto"/>
    </cs:fillRef>
    <cs:effectRef idx="0"/>
    <cs:fontRef idx="minor">
      <a:schemeClr val="tx1"/>
    </cs:fontRef>
    <cs:spPr>
      <a:ln>
        <a:round/>
      </a:ln>
    </cs:spPr>
  </cs:dataPointMarker>
  <cs:dataPointMarkerLayout/>
  <cs:dataPointWireframe>
    <cs:lnRef idx="1">
      <cs:styleClr val="auto"/>
    </cs:lnRef>
    <cs:fillRef idx="0"/>
    <cs:effectRef idx="0"/>
    <cs:fontRef idx="minor">
      <a:schemeClr val="tx1"/>
    </cs:fontRef>
    <cs:spPr>
      <a:ln>
        <a:round/>
      </a:ln>
    </cs:spPr>
  </cs:dataPointWireframe>
  <cs:dataTable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dataTable>
  <cs:downBar>
    <cs:lnRef idx="1">
      <a:schemeClr val="tx1"/>
    </cs:lnRef>
    <cs:fillRef idx="1" mods="ignoreCSTransforms">
      <cs:styleClr val="0">
        <a:shade val="25000"/>
      </cs:styleClr>
    </cs:fillRef>
    <cs:effectRef idx="0"/>
    <cs:fontRef idx="minor">
      <a:schemeClr val="tx1"/>
    </cs:fontRef>
    <cs:spPr>
      <a:ln>
        <a:round/>
      </a:ln>
    </cs:spPr>
  </cs:downBar>
  <cs:drop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dropLine>
  <cs:errorBar>
    <cs:lnRef idx="1">
      <a:schemeClr val="tx1"/>
    </cs:lnRef>
    <cs:fillRef idx="1">
      <a:schemeClr val="tx1"/>
    </cs:fillRef>
    <cs:effectRef idx="0"/>
    <cs:fontRef idx="minor">
      <a:schemeClr val="tx1"/>
    </cs:fontRef>
    <cs:spPr>
      <a:ln>
        <a:round/>
      </a:ln>
    </cs:spPr>
  </cs:errorBar>
  <cs:flo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floor>
  <cs:gridlineMajor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</cs:gridlineMajor>
  <cs:gridlineMinor>
    <cs:lnRef idx="1">
      <a:schemeClr val="tx1">
        <a:tint val="50000"/>
      </a:schemeClr>
    </cs:lnRef>
    <cs:fillRef idx="0"/>
    <cs:effectRef idx="0"/>
    <cs:fontRef idx="minor">
      <a:schemeClr val="tx1"/>
    </cs:fontRef>
    <cs:spPr>
      <a:ln>
        <a:round/>
      </a:ln>
    </cs:spPr>
  </cs:gridlineMinor>
  <cs:hiLo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hiLoLine>
  <cs:leader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leaderLine>
  <cs:legend>
    <cs:lnRef idx="0"/>
    <cs:fillRef idx="0"/>
    <cs:effectRef idx="0"/>
    <cs:fontRef idx="minor">
      <a:schemeClr val="tx1"/>
    </cs:fontRef>
    <cs:defRPr sz="1000" kern="1200"/>
  </cs:legend>
  <cs:plotArea mods="allowNoFillOverride allowNoLineOverride">
    <cs:lnRef idx="0"/>
    <cs:fillRef idx="1">
      <a:schemeClr val="bg1"/>
    </cs:fillRef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seriesAxis>
  <cs:seriesLine>
    <cs:lnRef idx="1">
      <a:schemeClr val="tx1"/>
    </cs:lnRef>
    <cs:fillRef idx="0"/>
    <cs:effectRef idx="0"/>
    <cs:fontRef idx="minor">
      <a:schemeClr val="tx1"/>
    </cs:fontRef>
    <cs:spPr>
      <a:ln>
        <a:round/>
      </a:ln>
    </cs:spPr>
  </cs:seriesLine>
  <cs:title>
    <cs:lnRef idx="0"/>
    <cs:fillRef idx="0"/>
    <cs:effectRef idx="0"/>
    <cs:fontRef idx="minor">
      <a:schemeClr val="tx1"/>
    </cs:fontRef>
    <cs:defRPr sz="1800" b="1" kern="1200"/>
  </cs:title>
  <cs:trendline>
    <cs:lnRef idx="1">
      <a:schemeClr val="tx1"/>
    </cs:lnRef>
    <cs:fillRef idx="0"/>
    <cs:effectRef idx="0"/>
    <cs:fontRef idx="minor">
      <a:schemeClr val="tx1"/>
    </cs:fontRef>
    <cs:spPr>
      <a:ln cap="rnd">
        <a:round/>
      </a:ln>
    </cs:spPr>
  </cs:trendline>
  <cs:trendlineLabel>
    <cs:lnRef idx="0"/>
    <cs:fillRef idx="0"/>
    <cs:effectRef idx="0"/>
    <cs:fontRef idx="minor">
      <a:schemeClr val="tx1"/>
    </cs:fontRef>
    <cs:defRPr sz="1000" kern="1200"/>
  </cs:trendlineLabel>
  <cs:upBar>
    <cs:lnRef idx="1">
      <a:schemeClr val="tx1"/>
    </cs:lnRef>
    <cs:fillRef idx="1" mods="ignoreCSTransforms">
      <cs:styleClr val="0">
        <a:tint val="25000"/>
      </cs:styleClr>
    </cs:fillRef>
    <cs:effectRef idx="0"/>
    <cs:fontRef idx="minor">
      <a:schemeClr val="tx1"/>
    </cs:fontRef>
    <cs:spPr>
      <a:ln>
        <a:round/>
      </a:ln>
    </cs:spPr>
  </cs:upBar>
  <cs:valueAxis>
    <cs:lnRef idx="1">
      <a:schemeClr val="tx1">
        <a:tint val="75000"/>
      </a:schemeClr>
    </cs:lnRef>
    <cs:fillRef idx="0"/>
    <cs:effectRef idx="0"/>
    <cs:fontRef idx="minor">
      <a:schemeClr val="tx1"/>
    </cs:fontRef>
    <cs:spPr>
      <a:ln>
        <a:round/>
      </a:ln>
    </cs:spPr>
    <cs:defRPr sz="1000" kern="1200"/>
  </cs:valueAxis>
  <cs:wall>
    <cs:lnRef idx="0"/>
    <cs:fillRef idx="0"/>
    <cs:effectRef idx="0"/>
    <cs:fontRef idx="minor">
      <a:schemeClr val="tx1"/>
    </cs:fontRef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546100" y="-4763"/>
            <a:ext cx="5014912" cy="6862763"/>
            <a:chOff x="2928938" y="-4763"/>
            <a:chExt cx="5014912" cy="6862763"/>
          </a:xfrm>
        </p:grpSpPr>
        <p:sp>
          <p:nvSpPr>
            <p:cNvPr id="22" name="Freeform 6"/>
            <p:cNvSpPr/>
            <p:nvPr/>
          </p:nvSpPr>
          <p:spPr bwMode="auto">
            <a:xfrm>
              <a:off x="3367088" y="-4763"/>
              <a:ext cx="1063625" cy="2782888"/>
            </a:xfrm>
            <a:custGeom>
              <a:avLst/>
              <a:gdLst/>
              <a:ahLst/>
              <a:cxnLst/>
              <a:rect l="0" t="0" r="r" b="b"/>
              <a:pathLst>
                <a:path w="670" h="1753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23" name="Freeform 7"/>
            <p:cNvSpPr/>
            <p:nvPr/>
          </p:nvSpPr>
          <p:spPr bwMode="auto">
            <a:xfrm>
              <a:off x="2928938" y="-4763"/>
              <a:ext cx="1035050" cy="2673350"/>
            </a:xfrm>
            <a:custGeom>
              <a:avLst/>
              <a:gdLst/>
              <a:ahLst/>
              <a:cxnLst/>
              <a:rect l="0" t="0" r="r" b="b"/>
              <a:pathLst>
                <a:path w="652" h="1684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24" name="Freeform 9"/>
            <p:cNvSpPr/>
            <p:nvPr/>
          </p:nvSpPr>
          <p:spPr bwMode="auto">
            <a:xfrm>
              <a:off x="2928938" y="2582862"/>
              <a:ext cx="2693987" cy="4275138"/>
            </a:xfrm>
            <a:custGeom>
              <a:avLst/>
              <a:gdLst/>
              <a:ahLst/>
              <a:cxnLst/>
              <a:rect l="0" t="0" r="r" b="b"/>
              <a:pathLst>
                <a:path w="1697" h="2693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5" name="Freeform 10"/>
            <p:cNvSpPr/>
            <p:nvPr/>
          </p:nvSpPr>
          <p:spPr bwMode="auto">
            <a:xfrm>
              <a:off x="3371850" y="2692400"/>
              <a:ext cx="3332162" cy="4165600"/>
            </a:xfrm>
            <a:custGeom>
              <a:avLst/>
              <a:gdLst/>
              <a:ahLst/>
              <a:cxnLst/>
              <a:rect l="0" t="0" r="r" b="b"/>
              <a:pathLst>
                <a:path w="2099" h="2624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6" name="Freeform 11"/>
            <p:cNvSpPr/>
            <p:nvPr/>
          </p:nvSpPr>
          <p:spPr bwMode="auto">
            <a:xfrm>
              <a:off x="3367088" y="2687637"/>
              <a:ext cx="4576762" cy="4170363"/>
            </a:xfrm>
            <a:custGeom>
              <a:avLst/>
              <a:gdLst/>
              <a:ahLst/>
              <a:cxnLst/>
              <a:rect l="0" t="0" r="r" b="b"/>
              <a:pathLst>
                <a:path w="2883" h="2627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7" name="Freeform 12"/>
            <p:cNvSpPr/>
            <p:nvPr/>
          </p:nvSpPr>
          <p:spPr bwMode="auto">
            <a:xfrm>
              <a:off x="2928938" y="2578100"/>
              <a:ext cx="3584575" cy="4279900"/>
            </a:xfrm>
            <a:custGeom>
              <a:avLst/>
              <a:gdLst/>
              <a:ahLst/>
              <a:cxnLst/>
              <a:rect l="0" t="0" r="r" b="b"/>
              <a:pathLst>
                <a:path w="2258" h="2696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28401" y="1380068"/>
            <a:ext cx="8574622" cy="2616199"/>
          </a:xfrm>
        </p:spPr>
        <p:txBody>
          <a:bodyPr anchor="b">
            <a:normAutofit/>
          </a:bodyPr>
          <a:lstStyle>
            <a:lvl1pPr algn="r">
              <a:defRPr sz="60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15377" y="3996267"/>
            <a:ext cx="6987645" cy="1388534"/>
          </a:xfrm>
        </p:spPr>
        <p:txBody>
          <a:bodyPr anchor="t">
            <a:normAutofit/>
          </a:bodyPr>
          <a:lstStyle>
            <a:lvl1pPr marL="0" indent="0" algn="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238D3-663E-4851-A6F7-2DC5E7A3257E}" type="datetimeFigureOut">
              <a:rPr lang="ru-RU" smtClean="0"/>
              <a:t>19.11.2019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2412" y="5883275"/>
            <a:ext cx="4324044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9E2C48-6B85-4C27-90E8-F21B62B776D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97352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4732865"/>
            <a:ext cx="10018711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386012" y="932112"/>
            <a:ext cx="8225944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1" y="5299603"/>
            <a:ext cx="10018711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238D3-663E-4851-A6F7-2DC5E7A3257E}" type="datetimeFigureOut">
              <a:rPr lang="ru-RU" smtClean="0"/>
              <a:t>19.11.2019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9E2C48-6B85-4C27-90E8-F21B62B776D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78284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685800"/>
            <a:ext cx="10018711" cy="304800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343400"/>
            <a:ext cx="10018713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238D3-663E-4851-A6F7-2DC5E7A3257E}" type="datetimeFigureOut">
              <a:rPr lang="ru-RU" smtClean="0"/>
              <a:t>19.11.2019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9E2C48-6B85-4C27-90E8-F21B62B776D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925285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36811" y="3428999"/>
            <a:ext cx="8532815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1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238D3-663E-4851-A6F7-2DC5E7A3257E}" type="datetimeFigureOut">
              <a:rPr lang="ru-RU" smtClean="0"/>
              <a:t>19.11.2019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9E2C48-6B85-4C27-90E8-F21B62B776D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075190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3308581"/>
            <a:ext cx="10018709" cy="1468800"/>
          </a:xfrm>
        </p:spPr>
        <p:txBody>
          <a:bodyPr anchor="b">
            <a:normAutofit/>
          </a:bodyPr>
          <a:lstStyle>
            <a:lvl1pPr algn="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7381"/>
            <a:ext cx="10018710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238D3-663E-4851-A6F7-2DC5E7A3257E}" type="datetimeFigureOut">
              <a:rPr lang="ru-RU" smtClean="0"/>
              <a:t>19.11.2019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9E2C48-6B85-4C27-90E8-F21B62B776D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481619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3" y="3886200"/>
            <a:ext cx="10018710" cy="889000"/>
          </a:xfrm>
        </p:spPr>
        <p:txBody>
          <a:bodyPr vert="horz" lIns="91440" tIns="45720" rIns="91440" bIns="45720" rtlCol="0" anchor="b">
            <a:normAutofit/>
          </a:bodyPr>
          <a:lstStyle>
            <a:lvl1pPr algn="r"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5200"/>
            <a:ext cx="10018710" cy="10160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238D3-663E-4851-A6F7-2DC5E7A3257E}" type="datetimeFigureOut">
              <a:rPr lang="ru-RU" smtClean="0"/>
              <a:t>19.11.2019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9E2C48-6B85-4C27-90E8-F21B62B776D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787874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685800"/>
            <a:ext cx="10018712" cy="2727325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2" y="3505200"/>
            <a:ext cx="10018713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3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238D3-663E-4851-A6F7-2DC5E7A3257E}" type="datetimeFigureOut">
              <a:rPr lang="ru-RU" smtClean="0"/>
              <a:t>19.11.2019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9E2C48-6B85-4C27-90E8-F21B62B776D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638841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238D3-663E-4851-A6F7-2DC5E7A3257E}" type="datetimeFigureOut">
              <a:rPr lang="ru-RU" smtClean="0"/>
              <a:t>19.11.2019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9E2C48-6B85-4C27-90E8-F21B62B776D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81774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732655" y="685800"/>
            <a:ext cx="1770369" cy="5105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4312" y="685800"/>
            <a:ext cx="8019742" cy="51054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238D3-663E-4851-A6F7-2DC5E7A3257E}" type="datetimeFigureOut">
              <a:rPr lang="ru-RU" smtClean="0"/>
              <a:t>19.11.2019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9E2C48-6B85-4C27-90E8-F21B62B776D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20699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238D3-663E-4851-A6F7-2DC5E7A3257E}" type="datetimeFigureOut">
              <a:rPr lang="ru-RU" smtClean="0"/>
              <a:t>19.11.2019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951856" y="5867131"/>
            <a:ext cx="551167" cy="365125"/>
          </a:xfrm>
        </p:spPr>
        <p:txBody>
          <a:bodyPr/>
          <a:lstStyle/>
          <a:p>
            <a:fld id="{239E2C48-6B85-4C27-90E8-F21B62B776D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80954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2279" y="2666999"/>
            <a:ext cx="8930747" cy="2110382"/>
          </a:xfrm>
        </p:spPr>
        <p:txBody>
          <a:bodyPr anchor="b"/>
          <a:lstStyle>
            <a:lvl1pPr algn="r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2278" y="4777381"/>
            <a:ext cx="893074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238D3-663E-4851-A6F7-2DC5E7A3257E}" type="datetimeFigureOut">
              <a:rPr lang="ru-RU" smtClean="0"/>
              <a:t>19.11.2019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9E2C48-6B85-4C27-90E8-F21B62B776D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63397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84312" y="2666999"/>
            <a:ext cx="4895055" cy="31242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07967" y="2667000"/>
            <a:ext cx="4895056" cy="3124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238D3-663E-4851-A6F7-2DC5E7A3257E}" type="datetimeFigureOut">
              <a:rPr lang="ru-RU" smtClean="0"/>
              <a:t>19.11.2019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9E2C48-6B85-4C27-90E8-F21B62B776D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51752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72179" y="2658533"/>
            <a:ext cx="4607188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84311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880487" y="2667000"/>
            <a:ext cx="462253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7967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238D3-663E-4851-A6F7-2DC5E7A3257E}" type="datetimeFigureOut">
              <a:rPr lang="ru-RU" smtClean="0"/>
              <a:t>19.11.2019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9E2C48-6B85-4C27-90E8-F21B62B776D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80876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238D3-663E-4851-A6F7-2DC5E7A3257E}" type="datetimeFigureOut">
              <a:rPr lang="ru-RU" smtClean="0"/>
              <a:t>19.11.2019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9E2C48-6B85-4C27-90E8-F21B62B776D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38916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238D3-663E-4851-A6F7-2DC5E7A3257E}" type="datetimeFigureOut">
              <a:rPr lang="ru-RU" smtClean="0"/>
              <a:t>19.11.2019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9E2C48-6B85-4C27-90E8-F21B62B776D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67862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1600200"/>
            <a:ext cx="3549121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62033" y="685799"/>
            <a:ext cx="6240990" cy="5105401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2" y="2971800"/>
            <a:ext cx="3549121" cy="18288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238D3-663E-4851-A6F7-2DC5E7A3257E}" type="datetimeFigureOut">
              <a:rPr lang="ru-RU" smtClean="0"/>
              <a:t>19.11.2019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9E2C48-6B85-4C27-90E8-F21B62B776D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88508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2724" y="1752599"/>
            <a:ext cx="5426158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94682" y="914400"/>
            <a:ext cx="3280974" cy="4572000"/>
          </a:xfrm>
          <a:prstGeom prst="roundRect">
            <a:avLst>
              <a:gd name="adj" fmla="val 42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2724" y="3124199"/>
            <a:ext cx="5426158" cy="1828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E238D3-663E-4851-A6F7-2DC5E7A3257E}" type="datetimeFigureOut">
              <a:rPr lang="ru-RU" smtClean="0"/>
              <a:t>19.11.2019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9E2C48-6B85-4C27-90E8-F21B62B776D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97448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150812" y="0"/>
            <a:ext cx="2436813" cy="6858001"/>
            <a:chOff x="1320800" y="0"/>
            <a:chExt cx="2436813" cy="6858001"/>
          </a:xfrm>
        </p:grpSpPr>
        <p:sp>
          <p:nvSpPr>
            <p:cNvPr id="8" name="Freeform 6"/>
            <p:cNvSpPr/>
            <p:nvPr/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9" name="Freeform 7"/>
            <p:cNvSpPr/>
            <p:nvPr/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0" name="Freeform 8"/>
            <p:cNvSpPr/>
            <p:nvPr/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1" name="Freeform 9"/>
            <p:cNvSpPr/>
            <p:nvPr/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2" name="Freeform 10"/>
            <p:cNvSpPr/>
            <p:nvPr/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13" name="Freeform 11"/>
            <p:cNvSpPr/>
            <p:nvPr/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0" y="2666999"/>
            <a:ext cx="10018713" cy="31242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732656" y="5883275"/>
            <a:ext cx="1143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C4E238D3-663E-4851-A6F7-2DC5E7A3257E}" type="datetimeFigureOut">
              <a:rPr lang="ru-RU" smtClean="0"/>
              <a:t>19.11.2019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2279" y="5883275"/>
            <a:ext cx="708417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51856" y="5883275"/>
            <a:ext cx="5511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239E2C48-6B85-4C27-90E8-F21B62B776D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21979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83" r:id="rId1"/>
    <p:sldLayoutId id="2147483984" r:id="rId2"/>
    <p:sldLayoutId id="2147483985" r:id="rId3"/>
    <p:sldLayoutId id="2147483986" r:id="rId4"/>
    <p:sldLayoutId id="2147483987" r:id="rId5"/>
    <p:sldLayoutId id="2147483988" r:id="rId6"/>
    <p:sldLayoutId id="2147483989" r:id="rId7"/>
    <p:sldLayoutId id="2147483990" r:id="rId8"/>
    <p:sldLayoutId id="2147483991" r:id="rId9"/>
    <p:sldLayoutId id="2147483992" r:id="rId10"/>
    <p:sldLayoutId id="2147483993" r:id="rId11"/>
    <p:sldLayoutId id="2147483994" r:id="rId12"/>
    <p:sldLayoutId id="2147483995" r:id="rId13"/>
    <p:sldLayoutId id="2147483996" r:id="rId14"/>
    <p:sldLayoutId id="2147483997" r:id="rId15"/>
    <p:sldLayoutId id="2147483998" r:id="rId16"/>
    <p:sldLayoutId id="2147483999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Диаграмма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16663498"/>
              </p:ext>
            </p:extLst>
          </p:nvPr>
        </p:nvGraphicFramePr>
        <p:xfrm>
          <a:off x="1231900" y="1438851"/>
          <a:ext cx="10800000" cy="532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9" name="Прямоугольник 8"/>
          <p:cNvSpPr/>
          <p:nvPr/>
        </p:nvSpPr>
        <p:spPr>
          <a:xfrm>
            <a:off x="1231900" y="261263"/>
            <a:ext cx="85471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Критерий № 1. Доля населения, зарегистрированного в электронной базе данных от общей численности населения в возрасте от 6 лет, проживающего на территории Липецкой области/муниципального образования.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 flipV="1">
            <a:off x="2235200" y="3748088"/>
            <a:ext cx="9461500" cy="23812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12" name="TextBox 14"/>
          <p:cNvSpPr txBox="1"/>
          <p:nvPr/>
        </p:nvSpPr>
        <p:spPr>
          <a:xfrm>
            <a:off x="11202550" y="3334544"/>
            <a:ext cx="609600" cy="323850"/>
          </a:xfrm>
          <a:prstGeom prst="rect">
            <a:avLst/>
          </a:prstGeom>
          <a:noFill/>
          <a:ln w="9525" cmpd="sng">
            <a:noFill/>
          </a:ln>
          <a:effectLst/>
        </p:spPr>
        <p:txBody>
          <a:bodyPr wrap="square" rtlCol="0" anchor="t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9,98</a:t>
            </a:r>
            <a:endParaRPr kumimoji="0" lang="ru-RU" sz="1400" b="0" i="0" u="none" strike="noStrike" kern="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9563100" y="498859"/>
            <a:ext cx="2628900" cy="70788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ru-RU" sz="2000" b="1" dirty="0" smtClean="0">
                <a:ln/>
                <a:solidFill>
                  <a:srgbClr val="C00000"/>
                </a:solidFill>
                <a:effectLst>
                  <a:innerShdw blurRad="63500" dist="50800" dir="18900000">
                    <a:prstClr val="black">
                      <a:alpha val="50000"/>
                    </a:prst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Среднее значение по области 9,98</a:t>
            </a:r>
            <a:endParaRPr lang="ru-RU" sz="2000" b="1" dirty="0">
              <a:ln/>
              <a:solidFill>
                <a:srgbClr val="C00000"/>
              </a:solidFill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72850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14519927"/>
              </p:ext>
            </p:extLst>
          </p:nvPr>
        </p:nvGraphicFramePr>
        <p:xfrm>
          <a:off x="1265236" y="1562099"/>
          <a:ext cx="10800000" cy="532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1265237" y="201136"/>
            <a:ext cx="8547100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Критерий № 2. Доля населения, принявшего участие в выполнении нормативов испытаний (тестов) комплекса ГТО от общей численности населения, проживающего на территории Липецкой области (муниципального образования) зарегистрированного в электронной базе данных.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664700" y="494724"/>
            <a:ext cx="2628900" cy="70788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ru-RU" sz="2000" b="1" dirty="0" smtClean="0">
                <a:ln/>
                <a:solidFill>
                  <a:srgbClr val="C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Среднее значение по области 16,09</a:t>
            </a:r>
            <a:endParaRPr lang="ru-RU" sz="2000" b="1" dirty="0">
              <a:ln/>
              <a:solidFill>
                <a:srgbClr val="C0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2301992" y="4118768"/>
            <a:ext cx="9470908" cy="0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7" name="TextBox 11"/>
          <p:cNvSpPr txBox="1"/>
          <p:nvPr/>
        </p:nvSpPr>
        <p:spPr>
          <a:xfrm>
            <a:off x="11169768" y="3799284"/>
            <a:ext cx="711200" cy="323850"/>
          </a:xfrm>
          <a:prstGeom prst="rect">
            <a:avLst/>
          </a:prstGeom>
          <a:noFill/>
          <a:ln w="9525" cmpd="sng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 anchor="t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1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16,09</a:t>
            </a:r>
            <a:endParaRPr lang="ru-RU" sz="14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22368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01963291"/>
              </p:ext>
            </p:extLst>
          </p:nvPr>
        </p:nvGraphicFramePr>
        <p:xfrm>
          <a:off x="1282699" y="1549975"/>
          <a:ext cx="10800000" cy="532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1282699" y="226536"/>
            <a:ext cx="85471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Критерий № 3. Доля населения, принявшего участие в выполнении нормативов испытаний (тестов) комплекса ГТО от  численности населения в возрасте от 6 лет, проживающего на территории Липецкой области/ муниципального образования.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664700" y="494724"/>
            <a:ext cx="2628900" cy="70788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ru-RU" sz="2000" b="1" dirty="0" smtClean="0">
                <a:ln/>
                <a:solidFill>
                  <a:srgbClr val="C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Среднее значение по области 1,61</a:t>
            </a:r>
            <a:endParaRPr lang="ru-RU" sz="2000" b="1" dirty="0">
              <a:ln/>
              <a:solidFill>
                <a:srgbClr val="C0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2275800" y="4292600"/>
            <a:ext cx="9448800" cy="0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8" name="TextBox 11"/>
          <p:cNvSpPr txBox="1"/>
          <p:nvPr/>
        </p:nvSpPr>
        <p:spPr>
          <a:xfrm>
            <a:off x="11294050" y="3968750"/>
            <a:ext cx="609600" cy="323850"/>
          </a:xfrm>
          <a:prstGeom prst="rect">
            <a:avLst/>
          </a:prstGeom>
          <a:noFill/>
          <a:ln w="9525" cmpd="sng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 anchor="t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1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1,61</a:t>
            </a:r>
            <a:endParaRPr lang="ru-RU" sz="16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49822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44684865"/>
              </p:ext>
            </p:extLst>
          </p:nvPr>
        </p:nvGraphicFramePr>
        <p:xfrm>
          <a:off x="1054100" y="1473200"/>
          <a:ext cx="10800000" cy="532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1282699" y="226536"/>
            <a:ext cx="85471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Критерий № 4. Доля населения,  выполнившая нормативы испытаний (тестов) комплекса ГТО на знаки отличия  от   общей численности населения в возрасте от 6 лет, проживающего на территории Липецкой области/ муниципального образования.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664700" y="494724"/>
            <a:ext cx="2628900" cy="70788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ru-RU" sz="2000" b="1" dirty="0" smtClean="0">
                <a:ln/>
                <a:solidFill>
                  <a:srgbClr val="C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Среднее значение по области 0,78</a:t>
            </a:r>
            <a:endParaRPr lang="ru-RU" sz="2000" b="1" dirty="0">
              <a:ln/>
              <a:solidFill>
                <a:srgbClr val="C0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2044700" y="4182224"/>
            <a:ext cx="9474200" cy="9525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7" name="TextBox 11"/>
          <p:cNvSpPr txBox="1"/>
          <p:nvPr/>
        </p:nvSpPr>
        <p:spPr>
          <a:xfrm>
            <a:off x="11125200" y="3858374"/>
            <a:ext cx="609600" cy="323850"/>
          </a:xfrm>
          <a:prstGeom prst="rect">
            <a:avLst/>
          </a:prstGeom>
          <a:noFill/>
          <a:ln w="9525" cmpd="sng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 anchor="t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1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0,78</a:t>
            </a:r>
            <a:endParaRPr lang="ru-RU" sz="16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665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42561378"/>
              </p:ext>
            </p:extLst>
          </p:nvPr>
        </p:nvGraphicFramePr>
        <p:xfrm>
          <a:off x="1371600" y="1422400"/>
          <a:ext cx="10800000" cy="532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1282699" y="226536"/>
            <a:ext cx="85471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Критерий № 5. Доля населения, выполнившее нормативы испытаний (тестов) комплекса ГТО  на знаки отличия от общей численности населения, принявшего участие в выполнении нормативов испытаний комплекса ГТО.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664700" y="380424"/>
            <a:ext cx="2628900" cy="70788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ru-RU" sz="2000" b="1" dirty="0" smtClean="0">
                <a:ln/>
                <a:solidFill>
                  <a:srgbClr val="C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Среднее значение по области 48,41</a:t>
            </a:r>
            <a:endParaRPr lang="ru-RU" sz="2000" b="1" dirty="0">
              <a:ln/>
              <a:solidFill>
                <a:srgbClr val="C0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>
            <a:off x="2387600" y="4139660"/>
            <a:ext cx="9448800" cy="38640"/>
          </a:xfrm>
          <a:prstGeom prst="line">
            <a:avLst/>
          </a:prstGeom>
          <a:noFill/>
          <a:ln w="25400" cap="flat" cmpd="sng" algn="ctr">
            <a:solidFill>
              <a:srgbClr val="C00000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sp>
        <p:nvSpPr>
          <p:cNvPr id="10" name="TextBox 11"/>
          <p:cNvSpPr txBox="1"/>
          <p:nvPr/>
        </p:nvSpPr>
        <p:spPr>
          <a:xfrm>
            <a:off x="11615300" y="3826540"/>
            <a:ext cx="723900" cy="323850"/>
          </a:xfrm>
          <a:prstGeom prst="rect">
            <a:avLst/>
          </a:prstGeom>
          <a:noFill/>
          <a:ln w="9525" cmpd="sng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 anchor="t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1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48,41</a:t>
            </a:r>
            <a:endParaRPr lang="ru-RU" sz="16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55839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53258458"/>
              </p:ext>
            </p:extLst>
          </p:nvPr>
        </p:nvGraphicFramePr>
        <p:xfrm>
          <a:off x="1054100" y="1447800"/>
          <a:ext cx="11137900" cy="528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1282699" y="226536"/>
            <a:ext cx="85471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Критерий № 6. Количество ставок штатного расписания центров тестирования (или структурных подразделений организаций, наделенных правом по оценке выполнения нормативов испытаний (тестов) комплекса ГТО для оказания государственной услуги населению.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696450" y="739914"/>
            <a:ext cx="2628900" cy="70788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ru-RU" sz="2000" b="1" dirty="0" smtClean="0">
                <a:ln/>
                <a:solidFill>
                  <a:srgbClr val="C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Общее количество ставок – 52,5 </a:t>
            </a:r>
            <a:endParaRPr lang="ru-RU" sz="2000" b="1" dirty="0">
              <a:ln/>
              <a:solidFill>
                <a:srgbClr val="C0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31111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70404305"/>
              </p:ext>
            </p:extLst>
          </p:nvPr>
        </p:nvGraphicFramePr>
        <p:xfrm>
          <a:off x="1244599" y="1530000"/>
          <a:ext cx="10836000" cy="532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1244599" y="226535"/>
            <a:ext cx="8496301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Критерий № 7. Количество опубликованных материалов по вопросам внедрения комплекса ГТО в региональных средствах массовой информации за оцениваемый период.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347200" y="822114"/>
            <a:ext cx="2628900" cy="70788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ru-RU" sz="2000" b="1" dirty="0" smtClean="0">
                <a:ln/>
                <a:solidFill>
                  <a:srgbClr val="C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Всего по области 637 публикаций в СМИ</a:t>
            </a:r>
            <a:endParaRPr lang="ru-RU" sz="2000" b="1" dirty="0">
              <a:ln/>
              <a:solidFill>
                <a:srgbClr val="C0000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65910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279650" y="683735"/>
            <a:ext cx="85471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ln w="0"/>
                <a:solidFill>
                  <a:schemeClr val="accent1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  <a:reflection blurRad="6350" stA="60000" endA="900" endPos="580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Итоговый рейтинг за 3 квартал 2019 г</a:t>
            </a:r>
            <a:r>
              <a:rPr lang="ru-RU" sz="2800" b="1" dirty="0" smtClean="0">
                <a:ln w="0"/>
                <a:solidFill>
                  <a:schemeClr val="accent1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  <a:reflection blurRad="6350" stA="60000" endA="900" endPos="580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800" b="1" dirty="0">
              <a:ln w="0"/>
              <a:solidFill>
                <a:schemeClr val="accent1"/>
              </a:solidFill>
              <a:effectLst>
                <a:outerShdw blurRad="50800" dist="38100" algn="l" rotWithShape="0">
                  <a:prstClr val="black">
                    <a:alpha val="40000"/>
                  </a:prstClr>
                </a:outerShdw>
                <a:reflection blurRad="6350" stA="60000" endA="900" endPos="58000" dir="5400000" sy="-100000" algn="bl" rotWithShape="0"/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Диаграмма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61948741"/>
              </p:ext>
            </p:extLst>
          </p:nvPr>
        </p:nvGraphicFramePr>
        <p:xfrm>
          <a:off x="1130300" y="1372392"/>
          <a:ext cx="10750900" cy="53586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110903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араллакс">
  <a:themeElements>
    <a:clrScheme name="Параллакс">
      <a:dk1>
        <a:sysClr val="windowText" lastClr="000000"/>
      </a:dk1>
      <a:lt1>
        <a:sysClr val="window" lastClr="FFFFFF"/>
      </a:lt1>
      <a:dk2>
        <a:srgbClr val="212121"/>
      </a:dk2>
      <a:lt2>
        <a:srgbClr val="CDD0D1"/>
      </a:lt2>
      <a:accent1>
        <a:srgbClr val="8BB434"/>
      </a:accent1>
      <a:accent2>
        <a:srgbClr val="33A583"/>
      </a:accent2>
      <a:accent3>
        <a:srgbClr val="3594B4"/>
      </a:accent3>
      <a:accent4>
        <a:srgbClr val="6063B4"/>
      </a:accent4>
      <a:accent5>
        <a:srgbClr val="D35731"/>
      </a:accent5>
      <a:accent6>
        <a:srgbClr val="EBAC4B"/>
      </a:accent6>
      <a:hlink>
        <a:srgbClr val="65AD30"/>
      </a:hlink>
      <a:folHlink>
        <a:srgbClr val="8ED25B"/>
      </a:folHlink>
    </a:clrScheme>
    <a:fontScheme name="Параллакс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Параллакс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04000"/>
              </a:schemeClr>
            </a:gs>
            <a:gs pos="100000">
              <a:schemeClr val="phClr">
                <a:tint val="8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2000"/>
              </a:schemeClr>
            </a:gs>
            <a:gs pos="100000">
              <a:schemeClr val="phClr"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rnd" cmpd="sng" algn="ctr">
          <a:solidFill>
            <a:schemeClr val="phClr">
              <a:tint val="6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6000" endPos="32000" dist="12700" dir="5400000" sy="-100000" rotWithShape="0"/>
          </a:effectLst>
        </a:effectStyle>
        <a:effectStyle>
          <a:effectLst>
            <a:outerShdw blurRad="38100" dist="25400" dir="5400000" rotWithShape="0">
              <a:srgbClr val="000000">
                <a:alpha val="6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254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6000"/>
                <a:satMod val="180000"/>
              </a:schemeClr>
              <a:schemeClr val="phClr">
                <a:tint val="80000"/>
                <a:satMod val="120000"/>
                <a:lumMod val="18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allax" id="{3388167B-A2EB-4685-9635-1831D9AEF8C4}" vid="{1A9F9826-882C-40B9-8F38-5A3B8CFD196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Параллакс</Template>
  <TotalTime>95</TotalTime>
  <Words>277</Words>
  <Application>Microsoft Office PowerPoint</Application>
  <PresentationFormat>Широкоэкранный</PresentationFormat>
  <Paragraphs>20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2" baseType="lpstr">
      <vt:lpstr>Arial</vt:lpstr>
      <vt:lpstr>Corbel</vt:lpstr>
      <vt:lpstr>Times New Roman</vt:lpstr>
      <vt:lpstr>Параллакс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admin</cp:lastModifiedBy>
  <cp:revision>13</cp:revision>
  <dcterms:created xsi:type="dcterms:W3CDTF">2019-11-19T10:46:14Z</dcterms:created>
  <dcterms:modified xsi:type="dcterms:W3CDTF">2019-11-19T12:25:43Z</dcterms:modified>
</cp:coreProperties>
</file>